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0" r:id="rId5"/>
    <p:sldMasterId id="2147483697" r:id="rId6"/>
  </p:sldMasterIdLst>
  <p:notesMasterIdLst>
    <p:notesMasterId r:id="rId28"/>
  </p:notesMasterIdLst>
  <p:sldIdLst>
    <p:sldId id="279" r:id="rId7"/>
    <p:sldId id="280" r:id="rId8"/>
    <p:sldId id="330" r:id="rId9"/>
    <p:sldId id="325" r:id="rId10"/>
    <p:sldId id="287" r:id="rId11"/>
    <p:sldId id="270" r:id="rId12"/>
    <p:sldId id="271" r:id="rId13"/>
    <p:sldId id="272" r:id="rId14"/>
    <p:sldId id="273" r:id="rId15"/>
    <p:sldId id="332" r:id="rId16"/>
    <p:sldId id="331" r:id="rId17"/>
    <p:sldId id="333" r:id="rId18"/>
    <p:sldId id="268" r:id="rId19"/>
    <p:sldId id="257" r:id="rId20"/>
    <p:sldId id="334" r:id="rId21"/>
    <p:sldId id="296" r:id="rId22"/>
    <p:sldId id="297" r:id="rId23"/>
    <p:sldId id="317" r:id="rId24"/>
    <p:sldId id="299" r:id="rId25"/>
    <p:sldId id="300" r:id="rId26"/>
    <p:sldId id="301" r:id="rId27"/>
  </p:sldIdLst>
  <p:sldSz cx="12192000" cy="6858000"/>
  <p:notesSz cx="6858000" cy="9144000"/>
  <p:embeddedFontLst>
    <p:embeddedFont>
      <p:font typeface="Calibri Light" panose="020F0302020204030204" pitchFamily="34" charset="0"/>
      <p:regular r:id="rId29"/>
      <p:italic r:id="rId30"/>
    </p:embeddedFont>
    <p:embeddedFont>
      <p:font typeface="Calibri" panose="020F050202020403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BAF81C6-9F4F-4EE9-A398-56FFA1BB4BD3}">
          <p14:sldIdLst>
            <p14:sldId id="279"/>
            <p14:sldId id="280"/>
          </p14:sldIdLst>
        </p14:section>
        <p14:section name="DevOps" id="{1AA843B3-02BA-4D54-A824-C9991D680F0D}">
          <p14:sldIdLst>
            <p14:sldId id="330"/>
            <p14:sldId id="325"/>
          </p14:sldIdLst>
        </p14:section>
        <p14:section name="CALMS and 3 Ways" id="{223A3B8C-8AEF-457C-A5D0-B5C18C359FFD}">
          <p14:sldIdLst>
            <p14:sldId id="287"/>
            <p14:sldId id="270"/>
            <p14:sldId id="271"/>
            <p14:sldId id="272"/>
            <p14:sldId id="273"/>
            <p14:sldId id="332"/>
            <p14:sldId id="331"/>
            <p14:sldId id="333"/>
          </p14:sldIdLst>
        </p14:section>
        <p14:section name="Close" id="{48A93637-34EC-469D-BA0B-385B895E4BC8}">
          <p14:sldIdLst>
            <p14:sldId id="268"/>
          </p14:sldIdLst>
        </p14:section>
        <p14:section name="Spare Slides - What Other Departments Want" id="{DB50FF30-0BAB-4738-B73B-DB9E516F5F69}">
          <p14:sldIdLst>
            <p14:sldId id="257"/>
            <p14:sldId id="334"/>
            <p14:sldId id="296"/>
            <p14:sldId id="297"/>
            <p14:sldId id="317"/>
            <p14:sldId id="299"/>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708D"/>
    <a:srgbClr val="4B200F"/>
    <a:srgbClr val="212F30"/>
    <a:srgbClr val="1C1F22"/>
    <a:srgbClr val="806D69"/>
    <a:srgbClr val="4B5D6C"/>
    <a:srgbClr val="FFFF9F"/>
    <a:srgbClr val="FFFFE0"/>
    <a:srgbClr val="9DDCEB"/>
    <a:srgbClr val="0B2F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04" autoAdjust="0"/>
    <p:restoredTop sz="82226" autoAdjust="0"/>
  </p:normalViewPr>
  <p:slideViewPr>
    <p:cSldViewPr snapToGrid="0">
      <p:cViewPr varScale="1">
        <p:scale>
          <a:sx n="57" d="100"/>
          <a:sy n="57" d="100"/>
        </p:scale>
        <p:origin x="912" y="6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font" Target="fonts/font6.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font" Target="fonts/font2.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24C5A-73BB-4A62-9A5C-3395C98E487C}" type="datetimeFigureOut">
              <a:rPr lang="en-GB" smtClean="0"/>
              <a:t>17/09/2018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5979B-F2D9-49C5-A2AA-7F2A517E4492}" type="slidenum">
              <a:rPr lang="en-GB" smtClean="0"/>
              <a:t>‹#›</a:t>
            </a:fld>
            <a:endParaRPr lang="en-GB"/>
          </a:p>
        </p:txBody>
      </p:sp>
    </p:spTree>
    <p:extLst>
      <p:ext uri="{BB962C8B-B14F-4D97-AF65-F5344CB8AC3E}">
        <p14:creationId xmlns:p14="http://schemas.microsoft.com/office/powerpoint/2010/main" val="4137151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smtClean="0"/>
              <a:t>[Title Slide]</a:t>
            </a:r>
          </a:p>
          <a:p>
            <a:endParaRPr lang="en-GB" dirty="0" smtClean="0"/>
          </a:p>
          <a:p>
            <a:r>
              <a:rPr lang="en-GB" dirty="0" smtClean="0"/>
              <a:t>[Instructions</a:t>
            </a:r>
            <a:r>
              <a:rPr lang="en-GB" baseline="0" dirty="0" smtClean="0"/>
              <a:t> for Facilitator]</a:t>
            </a:r>
          </a:p>
          <a:p>
            <a:endParaRPr lang="en-GB" baseline="0" dirty="0" smtClean="0"/>
          </a:p>
          <a:p>
            <a:r>
              <a:rPr lang="en-GB" dirty="0" smtClean="0"/>
              <a:t>The workshop consists of a short talk followed by a workshop session.  During the workshop session, the delegates will</a:t>
            </a:r>
            <a:r>
              <a:rPr lang="en-GB" baseline="0" dirty="0" smtClean="0"/>
              <a:t> choose one of three groups: Gods, Reporters or Geniuses.</a:t>
            </a:r>
            <a:endParaRPr lang="en-GB" dirty="0" smtClean="0"/>
          </a:p>
          <a:p>
            <a:endParaRPr lang="en-GB" dirty="0" smtClean="0"/>
          </a:p>
          <a:p>
            <a:r>
              <a:rPr lang="en-GB" dirty="0" smtClean="0"/>
              <a:t>You will need three places for your workgroups to gather and collate their ideas, so three sets of </a:t>
            </a:r>
            <a:r>
              <a:rPr lang="en-GB" dirty="0" err="1" smtClean="0"/>
              <a:t>postits</a:t>
            </a:r>
            <a:r>
              <a:rPr lang="en-GB" baseline="0" dirty="0" smtClean="0"/>
              <a:t> and/or </a:t>
            </a:r>
            <a:r>
              <a:rPr lang="en-GB" dirty="0" smtClean="0"/>
              <a:t>three flipcharts</a:t>
            </a:r>
            <a:r>
              <a:rPr lang="en-GB" baseline="0" dirty="0" smtClean="0"/>
              <a:t> would be ideal (flipcharts are easiest for feedback session at the end)</a:t>
            </a:r>
          </a:p>
          <a:p>
            <a:endParaRPr lang="en-GB" baseline="0" dirty="0" smtClean="0"/>
          </a:p>
          <a:p>
            <a:r>
              <a:rPr lang="en-GB" baseline="0" dirty="0" smtClean="0"/>
              <a:t>You can run this solo but it works best if there are three facilitators, one for each work group to help encourage everyone to participate.  During the work group time, the best ideas come out if the presenter/facilitator steps away for a bit, then walks round with encouragement and to answer any questions, about half way through,</a:t>
            </a:r>
          </a:p>
          <a:p>
            <a:endParaRPr lang="en-GB" baseline="0" dirty="0" smtClean="0"/>
          </a:p>
          <a:p>
            <a:r>
              <a:rPr lang="en-GB" baseline="0" dirty="0" smtClean="0"/>
              <a:t>This can be run for any length of time between half an hour and two hours.  Around one hour is ideal.</a:t>
            </a:r>
            <a:endParaRPr lang="en-GB" dirty="0" smtClean="0"/>
          </a:p>
        </p:txBody>
      </p:sp>
      <p:sp>
        <p:nvSpPr>
          <p:cNvPr id="4" name="Slide Number Placeholder 3"/>
          <p:cNvSpPr>
            <a:spLocks noGrp="1"/>
          </p:cNvSpPr>
          <p:nvPr>
            <p:ph type="sldNum" sz="quarter" idx="10"/>
          </p:nvPr>
        </p:nvSpPr>
        <p:spPr/>
        <p:txBody>
          <a:bodyPr/>
          <a:lstStyle/>
          <a:p>
            <a:fld id="{4207E07A-8926-4D2D-8D34-5BC2080A34AB}" type="slidenum">
              <a:rPr lang="en-GB" smtClean="0">
                <a:solidFill>
                  <a:prstClr val="black"/>
                </a:solidFill>
              </a:rPr>
              <a:pPr/>
              <a:t>1</a:t>
            </a:fld>
            <a:endParaRPr lang="en-GB">
              <a:solidFill>
                <a:prstClr val="black"/>
              </a:solidFill>
            </a:endParaRPr>
          </a:p>
        </p:txBody>
      </p:sp>
    </p:spTree>
    <p:extLst>
      <p:ext uri="{BB962C8B-B14F-4D97-AF65-F5344CB8AC3E}">
        <p14:creationId xmlns:p14="http://schemas.microsoft.com/office/powerpoint/2010/main" val="3302776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animated ‘on click’ for the words Gods, Reporters, Geniuses to appear]</a:t>
            </a:r>
          </a:p>
          <a:p>
            <a:endParaRPr lang="en-GB" dirty="0" smtClean="0"/>
          </a:p>
          <a:p>
            <a:r>
              <a:rPr lang="en-GB" dirty="0" smtClean="0"/>
              <a:t>Time to split up into your</a:t>
            </a:r>
            <a:r>
              <a:rPr lang="en-GB" baseline="0" dirty="0" smtClean="0"/>
              <a:t> three groups – Think about the ‘way’ that you have chosen; what ideas do you have – or what changes could you make in your organisation which will facilitate and promote your way.</a:t>
            </a:r>
          </a:p>
          <a:p>
            <a:endParaRPr lang="en-GB" baseline="0" dirty="0" smtClean="0"/>
          </a:p>
          <a:p>
            <a:r>
              <a:rPr lang="en-GB" baseline="0" dirty="0" smtClean="0"/>
              <a:t>In DevOps, you need all three of these for success! But right now, just go with yours </a:t>
            </a:r>
          </a:p>
          <a:p>
            <a:endParaRPr lang="en-GB" baseline="0" dirty="0" smtClean="0"/>
          </a:p>
          <a:p>
            <a:r>
              <a:rPr lang="en-GB" baseline="0" dirty="0" smtClean="0"/>
              <a:t>I will leave a video loop playing so that you can get a reminder of each ‘way’ and what it means, if you need it.  Don’t be too tied down by these definitions – just write down any ideas for improvement as they occur to you.</a:t>
            </a:r>
          </a:p>
          <a:p>
            <a:endParaRPr lang="en-GB" baseline="0" dirty="0" smtClean="0"/>
          </a:p>
          <a:p>
            <a:r>
              <a:rPr lang="en-GB" baseline="0" dirty="0" smtClean="0"/>
              <a:t>(Direct participants to their flipcharts or whiteboards)</a:t>
            </a:r>
          </a:p>
          <a:p>
            <a:endParaRPr lang="en-GB" baseline="0" dirty="0" smtClean="0"/>
          </a:p>
          <a:p>
            <a:r>
              <a:rPr lang="en-GB" baseline="0" dirty="0" smtClean="0"/>
              <a:t>You have x minutes – please feel free to ask anything as you go</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10</a:t>
            </a:fld>
            <a:endParaRPr lang="en-GB"/>
          </a:p>
        </p:txBody>
      </p:sp>
    </p:spTree>
    <p:extLst>
      <p:ext uri="{BB962C8B-B14F-4D97-AF65-F5344CB8AC3E}">
        <p14:creationId xmlns:p14="http://schemas.microsoft.com/office/powerpoint/2010/main" val="83550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slide is not blank; </a:t>
            </a:r>
            <a:r>
              <a:rPr lang="en-GB" dirty="0" smtClean="0"/>
              <a:t>Video</a:t>
            </a:r>
            <a:r>
              <a:rPr lang="en-GB" baseline="0" dirty="0" smtClean="0"/>
              <a:t> will play automatically.  Leave it on the screen while the groups compile their ideas]</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11</a:t>
            </a:fld>
            <a:endParaRPr lang="en-GB"/>
          </a:p>
        </p:txBody>
      </p:sp>
    </p:spTree>
    <p:extLst>
      <p:ext uri="{BB962C8B-B14F-4D97-AF65-F5344CB8AC3E}">
        <p14:creationId xmlns:p14="http://schemas.microsoft.com/office/powerpoint/2010/main" val="27200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Feedback</a:t>
            </a:r>
            <a:r>
              <a:rPr lang="en-GB" baseline="0" dirty="0" smtClean="0"/>
              <a:t> from each group, get them to talk through their ideas briefly</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12</a:t>
            </a:fld>
            <a:endParaRPr lang="en-GB"/>
          </a:p>
        </p:txBody>
      </p:sp>
    </p:spTree>
    <p:extLst>
      <p:ext uri="{BB962C8B-B14F-4D97-AF65-F5344CB8AC3E}">
        <p14:creationId xmlns:p14="http://schemas.microsoft.com/office/powerpoint/2010/main" val="318039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Thank you and please come forward with any questions</a:t>
            </a:r>
          </a:p>
        </p:txBody>
      </p:sp>
      <p:sp>
        <p:nvSpPr>
          <p:cNvPr id="4" name="Slide Number Placeholder 3"/>
          <p:cNvSpPr>
            <a:spLocks noGrp="1"/>
          </p:cNvSpPr>
          <p:nvPr>
            <p:ph type="sldNum" sz="quarter" idx="10"/>
          </p:nvPr>
        </p:nvSpPr>
        <p:spPr/>
        <p:txBody>
          <a:bodyPr/>
          <a:lstStyle/>
          <a:p>
            <a:fld id="{6BF5979B-F2D9-49C5-A2AA-7F2A517E4492}" type="slidenum">
              <a:rPr lang="en-GB" smtClean="0"/>
              <a:t>13</a:t>
            </a:fld>
            <a:endParaRPr lang="en-GB"/>
          </a:p>
        </p:txBody>
      </p:sp>
    </p:spTree>
    <p:extLst>
      <p:ext uri="{BB962C8B-B14F-4D97-AF65-F5344CB8AC3E}">
        <p14:creationId xmlns:p14="http://schemas.microsoft.com/office/powerpoint/2010/main" val="83815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use this slide if you have time for a proper</a:t>
            </a:r>
            <a:r>
              <a:rPr lang="en-GB" baseline="0" dirty="0" smtClean="0"/>
              <a:t> Q&amp;A at the end</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14</a:t>
            </a:fld>
            <a:endParaRPr lang="en-GB"/>
          </a:p>
        </p:txBody>
      </p:sp>
    </p:spTree>
    <p:extLst>
      <p:ext uri="{BB962C8B-B14F-4D97-AF65-F5344CB8AC3E}">
        <p14:creationId xmlns:p14="http://schemas.microsoft.com/office/powerpoint/2010/main" val="804103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[Slide Intentionally Blank]</a:t>
            </a:r>
          </a:p>
          <a:p>
            <a:endParaRPr lang="en-GB" dirty="0" smtClean="0"/>
          </a:p>
          <a:p>
            <a:r>
              <a:rPr lang="en-GB" dirty="0" smtClean="0"/>
              <a:t>If</a:t>
            </a:r>
            <a:r>
              <a:rPr lang="en-GB" baseline="0" dirty="0" smtClean="0"/>
              <a:t> you’re running this workshop with (a) specific department(s), you might find one or more of the following slides useful, so slot them in if you want!</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15</a:t>
            </a:fld>
            <a:endParaRPr lang="en-GB"/>
          </a:p>
        </p:txBody>
      </p:sp>
    </p:spTree>
    <p:extLst>
      <p:ext uri="{BB962C8B-B14F-4D97-AF65-F5344CB8AC3E}">
        <p14:creationId xmlns:p14="http://schemas.microsoft.com/office/powerpoint/2010/main" val="443228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Want freedom to innovate</a:t>
            </a:r>
          </a:p>
          <a:p>
            <a:r>
              <a:rPr lang="en-GB" sz="1200" dirty="0" smtClean="0"/>
              <a:t>Would like to interact with other teams but don’t want frequent interruptions (productivity graph)</a:t>
            </a:r>
          </a:p>
          <a:p>
            <a:r>
              <a:rPr lang="en-GB" sz="1200" dirty="0" smtClean="0"/>
              <a:t>No need to worry because the testing is robust and will catch issues before they escape into the wild and cause problems/blame/stress</a:t>
            </a:r>
          </a:p>
          <a:p>
            <a:r>
              <a:rPr lang="en-GB" sz="1200" dirty="0" smtClean="0"/>
              <a:t>What I’m doing is real and relevant because it could be live in hours</a:t>
            </a:r>
          </a:p>
          <a:p>
            <a:endParaRPr lang="en-GB"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Can see my code working in live and if</a:t>
            </a:r>
            <a:r>
              <a:rPr lang="en-GB" sz="1200" baseline="0" dirty="0" smtClean="0"/>
              <a:t> it doesn’t work I feel responsibility</a:t>
            </a:r>
            <a:endParaRPr lang="en-GB" sz="1200" dirty="0" smtClean="0"/>
          </a:p>
          <a:p>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16</a:t>
            </a:fld>
            <a:endParaRPr lang="en-GB"/>
          </a:p>
        </p:txBody>
      </p:sp>
    </p:spTree>
    <p:extLst>
      <p:ext uri="{BB962C8B-B14F-4D97-AF65-F5344CB8AC3E}">
        <p14:creationId xmlns:p14="http://schemas.microsoft.com/office/powerpoint/2010/main" val="1135434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Want software to be Operable: Reliable, Predictable, Maintainable</a:t>
            </a:r>
          </a:p>
          <a:p>
            <a:r>
              <a:rPr lang="en-GB" sz="1200" dirty="0" smtClean="0"/>
              <a:t>Want to be able to sleep at night – you’ll know if something’s wrong way</a:t>
            </a:r>
            <a:r>
              <a:rPr lang="en-GB" sz="1200" baseline="0" dirty="0" smtClean="0"/>
              <a:t> before the customers do.  You want to </a:t>
            </a:r>
            <a:r>
              <a:rPr lang="en-GB" sz="1200" dirty="0" smtClean="0"/>
              <a:t>trust that alerts will occur at the right severity level</a:t>
            </a:r>
          </a:p>
          <a:p>
            <a:r>
              <a:rPr lang="en-GB" sz="1200" dirty="0" smtClean="0"/>
              <a:t>Want to get fixes into live as quickly as possible without causing new issues</a:t>
            </a:r>
          </a:p>
          <a:p>
            <a:r>
              <a:rPr lang="en-GB" sz="1200" dirty="0" smtClean="0"/>
              <a:t>Space to look at improving and upgrading in my own world rather than frustrating firefighting.  I can make the most of opportunities, not just deal with problems</a:t>
            </a:r>
          </a:p>
          <a:p>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17</a:t>
            </a:fld>
            <a:endParaRPr lang="en-GB"/>
          </a:p>
        </p:txBody>
      </p:sp>
    </p:spTree>
    <p:extLst>
      <p:ext uri="{BB962C8B-B14F-4D97-AF65-F5344CB8AC3E}">
        <p14:creationId xmlns:p14="http://schemas.microsoft.com/office/powerpoint/2010/main" val="2856640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Want to be able to log incidents and</a:t>
            </a:r>
            <a:r>
              <a:rPr lang="en-GB" baseline="0" dirty="0" smtClean="0"/>
              <a:t> defects, see progress on them without bothering the other people working on them</a:t>
            </a:r>
          </a:p>
          <a:p>
            <a:r>
              <a:rPr lang="en-GB" baseline="0" dirty="0" smtClean="0"/>
              <a:t>Have a mechanism to get updates about these when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Can give accurate, confidence inspiring updates to customers</a:t>
            </a:r>
          </a:p>
          <a:p>
            <a:r>
              <a:rPr lang="en-GB" baseline="0" dirty="0" smtClean="0"/>
              <a:t>Able to access enough info and expertise to identify underlying problems</a:t>
            </a:r>
          </a:p>
          <a:p>
            <a:r>
              <a:rPr lang="en-GB" baseline="0" dirty="0" smtClean="0"/>
              <a:t>Able to get fixes out to customers swiftly</a:t>
            </a:r>
          </a:p>
          <a:p>
            <a:r>
              <a:rPr lang="en-GB" baseline="0" dirty="0" smtClean="0"/>
              <a:t>Confidence in what you can promise</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18</a:t>
            </a:fld>
            <a:endParaRPr lang="en-GB"/>
          </a:p>
        </p:txBody>
      </p:sp>
    </p:spTree>
    <p:extLst>
      <p:ext uri="{BB962C8B-B14F-4D97-AF65-F5344CB8AC3E}">
        <p14:creationId xmlns:p14="http://schemas.microsoft.com/office/powerpoint/2010/main" val="420311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Can trust that the products are going to do what I’ve told the customer it’ll do (as long as I didn’t embellish!)</a:t>
            </a:r>
          </a:p>
          <a:p>
            <a:r>
              <a:rPr lang="en-GB" sz="1200" dirty="0" smtClean="0"/>
              <a:t>I can show metrics to prove the systems</a:t>
            </a:r>
          </a:p>
          <a:p>
            <a:r>
              <a:rPr lang="en-GB" sz="1200" dirty="0" smtClean="0"/>
              <a:t>I can show demos or walking skeletons to customers</a:t>
            </a:r>
            <a:r>
              <a:rPr lang="en-GB" sz="1200" baseline="0" dirty="0" smtClean="0"/>
              <a:t> quickly</a:t>
            </a:r>
          </a:p>
          <a:p>
            <a:r>
              <a:rPr lang="en-GB" sz="1200" baseline="0" dirty="0" smtClean="0"/>
              <a:t>Sales pipeline will in part mirror the Delivery pipeline</a:t>
            </a:r>
            <a:endParaRPr lang="en-GB" sz="1200" dirty="0" smtClean="0"/>
          </a:p>
          <a:p>
            <a:r>
              <a:rPr lang="en-GB" sz="1200" dirty="0" smtClean="0"/>
              <a:t>My customers will be happy with that which they’ve purchased</a:t>
            </a:r>
          </a:p>
          <a:p>
            <a:r>
              <a:rPr lang="en-GB" sz="1200" dirty="0" smtClean="0"/>
              <a:t>I can show my customers evidence of innovation and best practice</a:t>
            </a:r>
          </a:p>
          <a:p>
            <a:r>
              <a:rPr lang="en-GB" sz="1200" dirty="0" smtClean="0"/>
              <a:t>All the info I need is available to me and I understand it fully</a:t>
            </a:r>
          </a:p>
          <a:p>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19</a:t>
            </a:fld>
            <a:endParaRPr lang="en-GB"/>
          </a:p>
        </p:txBody>
      </p:sp>
    </p:spTree>
    <p:extLst>
      <p:ext uri="{BB962C8B-B14F-4D97-AF65-F5344CB8AC3E}">
        <p14:creationId xmlns:p14="http://schemas.microsoft.com/office/powerpoint/2010/main" val="342408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4207E07A-8926-4D2D-8D34-5BC2080A34AB}" type="slidenum">
              <a:rPr lang="en-GB" smtClean="0">
                <a:solidFill>
                  <a:prstClr val="black"/>
                </a:solidFill>
              </a:rPr>
              <a:pPr/>
              <a:t>2</a:t>
            </a:fld>
            <a:endParaRPr lang="en-GB">
              <a:solidFill>
                <a:prstClr val="black"/>
              </a:solidFill>
            </a:endParaRPr>
          </a:p>
        </p:txBody>
      </p:sp>
    </p:spTree>
    <p:extLst>
      <p:ext uri="{BB962C8B-B14F-4D97-AF65-F5344CB8AC3E}">
        <p14:creationId xmlns:p14="http://schemas.microsoft.com/office/powerpoint/2010/main" val="238804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All of these guys will have different requirements but they can ‘do’ DevOps too… </a:t>
            </a:r>
          </a:p>
          <a:p>
            <a:r>
              <a:rPr lang="en-GB" sz="1200" dirty="0" smtClean="0"/>
              <a:t>Products are developed in a timely and predictable way</a:t>
            </a:r>
          </a:p>
          <a:p>
            <a:r>
              <a:rPr lang="en-GB" sz="1200" dirty="0" smtClean="0"/>
              <a:t>Financial forecasting is relatively easy to do following logical steps and patterns</a:t>
            </a:r>
          </a:p>
          <a:p>
            <a:r>
              <a:rPr lang="en-GB" sz="1200" dirty="0" smtClean="0"/>
              <a:t>The business is running efficiently</a:t>
            </a:r>
          </a:p>
          <a:p>
            <a:r>
              <a:rPr lang="en-GB" sz="1200" dirty="0" smtClean="0"/>
              <a:t>Our day to day tasks are automated where possible and recorded in appropriate, well-maintained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Colleagues are motivated and feel that they are well treated</a:t>
            </a:r>
          </a:p>
          <a:p>
            <a:r>
              <a:rPr lang="en-GB" sz="1200" dirty="0" smtClean="0"/>
              <a:t>We can understand what other departments are doing – transparency, trust, communication</a:t>
            </a:r>
            <a:endParaRPr lang="en-GB" sz="1200" dirty="0"/>
          </a:p>
        </p:txBody>
      </p:sp>
      <p:sp>
        <p:nvSpPr>
          <p:cNvPr id="4" name="Slide Number Placeholder 3"/>
          <p:cNvSpPr>
            <a:spLocks noGrp="1"/>
          </p:cNvSpPr>
          <p:nvPr>
            <p:ph type="sldNum" sz="quarter" idx="10"/>
          </p:nvPr>
        </p:nvSpPr>
        <p:spPr/>
        <p:txBody>
          <a:bodyPr/>
          <a:lstStyle/>
          <a:p>
            <a:fld id="{6BF5979B-F2D9-49C5-A2AA-7F2A517E4492}" type="slidenum">
              <a:rPr lang="en-GB" smtClean="0"/>
              <a:t>20</a:t>
            </a:fld>
            <a:endParaRPr lang="en-GB"/>
          </a:p>
        </p:txBody>
      </p:sp>
    </p:spTree>
    <p:extLst>
      <p:ext uri="{BB962C8B-B14F-4D97-AF65-F5344CB8AC3E}">
        <p14:creationId xmlns:p14="http://schemas.microsoft.com/office/powerpoint/2010/main" val="3997479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Code that’s not doing anything costs money</a:t>
            </a:r>
          </a:p>
          <a:p>
            <a:r>
              <a:rPr lang="en-GB" sz="1200" dirty="0" smtClean="0"/>
              <a:t>Risk is bad for business - AUDIT</a:t>
            </a:r>
          </a:p>
          <a:p>
            <a:r>
              <a:rPr lang="en-GB" sz="1200" dirty="0" smtClean="0"/>
              <a:t>Want ideas pushed quickly through – Business</a:t>
            </a:r>
            <a:r>
              <a:rPr lang="en-GB" sz="1200" baseline="0" dirty="0" smtClean="0"/>
              <a:t> as a market leader, business responding to market forces </a:t>
            </a:r>
            <a:r>
              <a:rPr lang="en-GB" sz="1200" baseline="0" dirty="0" err="1" smtClean="0"/>
              <a:t>etc</a:t>
            </a:r>
            <a:r>
              <a:rPr lang="en-GB" sz="1200" baseline="0" dirty="0" smtClean="0"/>
              <a:t>… agility</a:t>
            </a:r>
            <a:endParaRPr lang="en-GB" sz="1200" dirty="0" smtClean="0"/>
          </a:p>
          <a:p>
            <a:r>
              <a:rPr lang="en-GB" sz="1200" dirty="0" smtClean="0"/>
              <a:t>Do not want bottlenecks and inefficiency – need turnover, need profit </a:t>
            </a:r>
            <a:r>
              <a:rPr lang="en-GB" sz="1200" dirty="0" err="1" smtClean="0"/>
              <a:t>ebitda</a:t>
            </a:r>
            <a:endParaRPr lang="en-GB" sz="1200" dirty="0" smtClean="0"/>
          </a:p>
          <a:p>
            <a:r>
              <a:rPr lang="en-GB" sz="1200" dirty="0" smtClean="0"/>
              <a:t>Want to attract the right staff and retain them</a:t>
            </a:r>
          </a:p>
          <a:p>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21</a:t>
            </a:fld>
            <a:endParaRPr lang="en-GB"/>
          </a:p>
        </p:txBody>
      </p:sp>
    </p:spTree>
    <p:extLst>
      <p:ext uri="{BB962C8B-B14F-4D97-AF65-F5344CB8AC3E}">
        <p14:creationId xmlns:p14="http://schemas.microsoft.com/office/powerpoint/2010/main" val="1572658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Quick question</a:t>
            </a:r>
            <a:r>
              <a:rPr lang="en-GB" baseline="0" dirty="0" smtClean="0"/>
              <a:t> to the room to gauge who is in the room?  Dev? Ops? Test? Sec? Sales? Tech Consultants? Architects? Support? </a:t>
            </a:r>
          </a:p>
          <a:p>
            <a:r>
              <a:rPr lang="en-GB" baseline="0" dirty="0" smtClean="0"/>
              <a:t>How much do they already know of DevOps?</a:t>
            </a:r>
            <a:br>
              <a:rPr lang="en-GB" baseline="0" dirty="0" smtClean="0"/>
            </a:br>
            <a:r>
              <a:rPr lang="en-GB" baseline="0" dirty="0" smtClean="0"/>
              <a:t/>
            </a:r>
            <a:br>
              <a:rPr lang="en-GB" baseline="0" dirty="0" smtClean="0"/>
            </a:br>
            <a:r>
              <a:rPr lang="en-GB" baseline="0" dirty="0" smtClean="0"/>
              <a:t>We’re going to talk a bit about the principles of DevOps today. First, the CALMS model and then the main focus of this workshop, the Three Ways of DevOps.</a:t>
            </a:r>
          </a:p>
          <a:p>
            <a:endParaRPr lang="en-GB" baseline="0" dirty="0" smtClean="0"/>
          </a:p>
          <a:p>
            <a:r>
              <a:rPr lang="en-GB" baseline="0" dirty="0" smtClean="0"/>
              <a:t>Don’t worry about taking everything in, just relax and listen for now.  After a really short talk, we’ll split up into three groups and talk about ways we can all apply the Three Ways in our work, it’s not just for Dev and Ops.  </a:t>
            </a:r>
          </a:p>
          <a:p>
            <a:endParaRPr lang="en-GB" baseline="0" dirty="0" smtClean="0"/>
          </a:p>
          <a:p>
            <a:r>
              <a:rPr lang="en-GB" baseline="0" dirty="0" smtClean="0"/>
              <a:t>(By the end of this, you’ll love it as much as Rollins the cat)</a:t>
            </a:r>
          </a:p>
        </p:txBody>
      </p:sp>
      <p:sp>
        <p:nvSpPr>
          <p:cNvPr id="4" name="Slide Number Placeholder 3"/>
          <p:cNvSpPr>
            <a:spLocks noGrp="1"/>
          </p:cNvSpPr>
          <p:nvPr>
            <p:ph type="sldNum" sz="quarter" idx="10"/>
          </p:nvPr>
        </p:nvSpPr>
        <p:spPr/>
        <p:txBody>
          <a:bodyPr/>
          <a:lstStyle/>
          <a:p>
            <a:fld id="{6BF5979B-F2D9-49C5-A2AA-7F2A517E4492}" type="slidenum">
              <a:rPr lang="en-GB" smtClean="0"/>
              <a:t>3</a:t>
            </a:fld>
            <a:endParaRPr lang="en-GB"/>
          </a:p>
        </p:txBody>
      </p:sp>
    </p:spTree>
    <p:extLst>
      <p:ext uri="{BB962C8B-B14F-4D97-AF65-F5344CB8AC3E}">
        <p14:creationId xmlns:p14="http://schemas.microsoft.com/office/powerpoint/2010/main" val="1002554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smtClean="0"/>
              <a:t>What’s the Point of DevOps?</a:t>
            </a:r>
          </a:p>
          <a:p>
            <a:r>
              <a:rPr lang="en-GB" dirty="0" smtClean="0"/>
              <a:t>This might be a slide you’ve seen</a:t>
            </a:r>
            <a:r>
              <a:rPr lang="en-GB" baseline="0" dirty="0" smtClean="0"/>
              <a:t> a few times before and it is a brilliant, very much oversimplified way of describing the original problem that DevOps was designed to address.  </a:t>
            </a:r>
            <a:r>
              <a:rPr lang="en-GB" baseline="0" dirty="0" err="1" smtClean="0"/>
              <a:t>Devs</a:t>
            </a:r>
            <a:r>
              <a:rPr lang="en-GB" baseline="0" dirty="0" smtClean="0"/>
              <a:t> writing code, want their changes into prod.  Ops don’t want prod to break. </a:t>
            </a:r>
            <a:endParaRPr lang="en-GB" dirty="0" smtClean="0"/>
          </a:p>
          <a:p>
            <a:endParaRPr lang="en-GB" dirty="0" smtClean="0"/>
          </a:p>
          <a:p>
            <a:r>
              <a:rPr lang="en-GB" dirty="0" smtClean="0"/>
              <a:t>That‘s of</a:t>
            </a:r>
            <a:r>
              <a:rPr lang="en-GB" baseline="0" dirty="0" smtClean="0"/>
              <a:t>ten more about the way the teams are incentivised; </a:t>
            </a:r>
            <a:r>
              <a:rPr lang="en-GB" baseline="0" dirty="0" err="1" smtClean="0"/>
              <a:t>Devs</a:t>
            </a:r>
            <a:r>
              <a:rPr lang="en-GB" baseline="0" dirty="0" smtClean="0"/>
              <a:t> are paid to create new features whereas Ops usually have targets around uptime/availability.  </a:t>
            </a:r>
          </a:p>
          <a:p>
            <a:endParaRPr lang="en-GB" baseline="0" dirty="0" smtClean="0"/>
          </a:p>
          <a:p>
            <a:r>
              <a:rPr lang="en-GB" baseline="0" dirty="0" smtClean="0"/>
              <a:t>How can we have both change and stability…</a:t>
            </a:r>
            <a:endParaRPr lang="en-GB" dirty="0" smtClean="0"/>
          </a:p>
          <a:p>
            <a:endParaRPr lang="en-GB" dirty="0" smtClean="0"/>
          </a:p>
          <a:p>
            <a:r>
              <a:rPr lang="en-GB" dirty="0" smtClean="0"/>
              <a:t>(Can talk about the history of </a:t>
            </a:r>
            <a:r>
              <a:rPr lang="en-GB" dirty="0" err="1" smtClean="0"/>
              <a:t>DevOpsDays</a:t>
            </a:r>
            <a:r>
              <a:rPr lang="en-GB" baseline="0" dirty="0" smtClean="0"/>
              <a:t> a bit as well if there’s time)</a:t>
            </a:r>
            <a:endParaRPr lang="en-GB" dirty="0" smtClean="0"/>
          </a:p>
        </p:txBody>
      </p:sp>
      <p:sp>
        <p:nvSpPr>
          <p:cNvPr id="4" name="Slide Number Placeholder 3"/>
          <p:cNvSpPr>
            <a:spLocks noGrp="1"/>
          </p:cNvSpPr>
          <p:nvPr>
            <p:ph type="sldNum" sz="quarter" idx="10"/>
          </p:nvPr>
        </p:nvSpPr>
        <p:spPr/>
        <p:txBody>
          <a:bodyPr/>
          <a:lstStyle/>
          <a:p>
            <a:fld id="{4207E07A-8926-4D2D-8D34-5BC2080A34AB}" type="slidenum">
              <a:rPr lang="en-GB" smtClean="0"/>
              <a:t>4</a:t>
            </a:fld>
            <a:endParaRPr lang="en-GB"/>
          </a:p>
        </p:txBody>
      </p:sp>
    </p:spTree>
    <p:extLst>
      <p:ext uri="{BB962C8B-B14F-4D97-AF65-F5344CB8AC3E}">
        <p14:creationId xmlns:p14="http://schemas.microsoft.com/office/powerpoint/2010/main" val="73707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Ultra briefly talk through the CALMS model,</a:t>
            </a:r>
            <a:r>
              <a:rPr lang="en-GB" baseline="0" dirty="0" smtClean="0"/>
              <a:t> emphasising the points you feel are most relevant </a:t>
            </a:r>
            <a:r>
              <a:rPr lang="en-GB" baseline="0" dirty="0" smtClean="0"/>
              <a:t>to the specific audience.</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5</a:t>
            </a:fld>
            <a:endParaRPr lang="en-GB"/>
          </a:p>
        </p:txBody>
      </p:sp>
    </p:spTree>
    <p:extLst>
      <p:ext uri="{BB962C8B-B14F-4D97-AF65-F5344CB8AC3E}">
        <p14:creationId xmlns:p14="http://schemas.microsoft.com/office/powerpoint/2010/main" val="27394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concept of three underpinning ways of DevOps was</a:t>
            </a:r>
            <a:r>
              <a:rPr lang="en-GB" baseline="0" dirty="0" smtClean="0"/>
              <a:t> described in “The Phoenix Project” by Gene Kim, Kevin Behr and George Spafford. These are the focus of this workshop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Again, don’t worry about remembering everything just now, just let the ideas flow and all the info you need will be available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Each of these arrows represents a flow of activity, value and communication.  Let’s break each one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For each Way, we’re going to assign a personality to it.  As we go through, if there’s a particular personality that jumps out at you, as one you identify with or are curious about – maybe you’d like to join that group when we break out into work groups.</a:t>
            </a:r>
            <a:endParaRPr lang="en-GB" dirty="0" smtClean="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296939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kern="1200" dirty="0" smtClean="0">
                <a:solidFill>
                  <a:schemeClr val="tx1"/>
                </a:solidFill>
                <a:effectLst/>
                <a:latin typeface="+mn-lt"/>
                <a:ea typeface="+mn-ea"/>
                <a:cs typeface="+mn-cs"/>
              </a:rPr>
              <a:t>The First Way </a:t>
            </a:r>
          </a:p>
          <a:p>
            <a:pPr fontAlgn="base"/>
            <a:endParaRPr lang="en-GB" sz="1200" b="1"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Emphasizes the performance of the entire system, as opposed to the performance of a specific silo of work or department. </a:t>
            </a:r>
          </a:p>
          <a:p>
            <a:pPr fontAlgn="base"/>
            <a:endParaRPr lang="en-GB" sz="1200" b="0" i="0" kern="1200" dirty="0" smtClean="0">
              <a:solidFill>
                <a:schemeClr val="tx1"/>
              </a:solidFill>
              <a:effectLst/>
              <a:latin typeface="+mn-lt"/>
              <a:ea typeface="+mn-ea"/>
              <a:cs typeface="+mn-cs"/>
            </a:endParaRPr>
          </a:p>
          <a:p>
            <a:pPr fontAlgn="base"/>
            <a:r>
              <a:rPr lang="en-GB" sz="1200" b="1" i="0" kern="1200" dirty="0" smtClean="0">
                <a:solidFill>
                  <a:schemeClr val="tx1"/>
                </a:solidFill>
                <a:effectLst/>
                <a:latin typeface="+mn-lt"/>
                <a:ea typeface="+mn-ea"/>
                <a:cs typeface="+mn-cs"/>
              </a:rPr>
              <a:t>Outcomes </a:t>
            </a:r>
          </a:p>
          <a:p>
            <a:pPr fontAlgn="base"/>
            <a:r>
              <a:rPr lang="en-GB" sz="1200" b="0" i="0" kern="1200" dirty="0" smtClean="0">
                <a:solidFill>
                  <a:schemeClr val="tx1"/>
                </a:solidFill>
                <a:effectLst/>
                <a:latin typeface="+mn-lt"/>
                <a:ea typeface="+mn-ea"/>
                <a:cs typeface="+mn-cs"/>
              </a:rPr>
              <a:t>- Never passing a known defect to downstream work centres</a:t>
            </a:r>
          </a:p>
          <a:p>
            <a:pPr fontAlgn="base"/>
            <a:r>
              <a:rPr lang="en-GB" sz="1200" b="0" i="0" kern="1200" dirty="0" smtClean="0">
                <a:solidFill>
                  <a:schemeClr val="tx1"/>
                </a:solidFill>
                <a:effectLst/>
                <a:latin typeface="+mn-lt"/>
                <a:ea typeface="+mn-ea"/>
                <a:cs typeface="+mn-cs"/>
              </a:rPr>
              <a:t>- Never allowing local optimization to create global degradation</a:t>
            </a:r>
          </a:p>
          <a:p>
            <a:pPr fontAlgn="base"/>
            <a:r>
              <a:rPr lang="en-GB" sz="1200" b="0" i="0" kern="1200" dirty="0" smtClean="0">
                <a:solidFill>
                  <a:schemeClr val="tx1"/>
                </a:solidFill>
                <a:effectLst/>
                <a:latin typeface="+mn-lt"/>
                <a:ea typeface="+mn-ea"/>
                <a:cs typeface="+mn-cs"/>
              </a:rPr>
              <a:t>- Always seeking to increase flow</a:t>
            </a:r>
          </a:p>
          <a:p>
            <a:pPr fontAlgn="base"/>
            <a:r>
              <a:rPr lang="en-GB" sz="1200" b="0" i="0" kern="1200" dirty="0" smtClean="0">
                <a:solidFill>
                  <a:schemeClr val="tx1"/>
                </a:solidFill>
                <a:effectLst/>
                <a:latin typeface="+mn-lt"/>
                <a:ea typeface="+mn-ea"/>
                <a:cs typeface="+mn-cs"/>
              </a:rPr>
              <a:t>- Always seeking to achieve profound understanding of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First way is like being a GOD;</a:t>
            </a:r>
            <a:r>
              <a:rPr lang="en-GB" baseline="0" dirty="0" smtClean="0"/>
              <a:t> you are everywhere, you see everything, the good and the bad.  You seek to improve…</a:t>
            </a:r>
            <a:endParaRPr lang="en-GB" dirty="0" smtClean="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7</a:t>
            </a:fld>
            <a:endParaRPr lang="en-GB">
              <a:solidFill>
                <a:prstClr val="black"/>
              </a:solidFill>
            </a:endParaRPr>
          </a:p>
        </p:txBody>
      </p:sp>
    </p:spTree>
    <p:extLst>
      <p:ext uri="{BB962C8B-B14F-4D97-AF65-F5344CB8AC3E}">
        <p14:creationId xmlns:p14="http://schemas.microsoft.com/office/powerpoint/2010/main" val="2572007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mn-lt"/>
                <a:ea typeface="+mn-ea"/>
                <a:cs typeface="+mn-cs"/>
              </a:rPr>
              <a:t>The Second</a:t>
            </a:r>
            <a:r>
              <a:rPr lang="en-GB" sz="1200" b="1" i="0" kern="1200" baseline="0" dirty="0" smtClean="0">
                <a:solidFill>
                  <a:schemeClr val="tx1"/>
                </a:solidFill>
                <a:effectLst/>
                <a:latin typeface="+mn-lt"/>
                <a:ea typeface="+mn-ea"/>
                <a:cs typeface="+mn-cs"/>
              </a:rPr>
              <a:t> </a:t>
            </a:r>
            <a:r>
              <a:rPr lang="en-GB" sz="1200" b="1" i="0" kern="1200" dirty="0" smtClean="0">
                <a:solidFill>
                  <a:schemeClr val="tx1"/>
                </a:solidFill>
                <a:effectLst/>
                <a:latin typeface="+mn-lt"/>
                <a:ea typeface="+mn-ea"/>
                <a:cs typeface="+mn-cs"/>
              </a:rPr>
              <a:t>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With almost any process improvement initiative, the goal is to shorten and amplify feedback loops so necessary corrections can be continually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smtClean="0">
              <a:solidFill>
                <a:schemeClr val="tx1"/>
              </a:solidFill>
              <a:effectLst/>
              <a:latin typeface="+mn-lt"/>
              <a:ea typeface="+mn-ea"/>
              <a:cs typeface="+mn-cs"/>
            </a:endParaRPr>
          </a:p>
          <a:p>
            <a:pPr fontAlgn="base"/>
            <a:r>
              <a:rPr lang="en-GB" sz="1200" b="1" i="0" kern="1200" dirty="0" smtClean="0">
                <a:solidFill>
                  <a:schemeClr val="tx1"/>
                </a:solidFill>
                <a:effectLst/>
                <a:latin typeface="+mn-lt"/>
                <a:ea typeface="+mn-ea"/>
                <a:cs typeface="+mn-cs"/>
              </a:rPr>
              <a:t>Outcomes</a:t>
            </a:r>
          </a:p>
          <a:p>
            <a:pPr fontAlgn="base"/>
            <a:endParaRPr lang="en-GB" sz="1200" b="1"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 Understanding and responding to all customers, internal and external</a:t>
            </a:r>
          </a:p>
          <a:p>
            <a:pPr fontAlgn="base"/>
            <a:r>
              <a:rPr lang="en-GB" sz="1200" b="0" i="0" kern="1200" dirty="0" smtClean="0">
                <a:solidFill>
                  <a:schemeClr val="tx1"/>
                </a:solidFill>
                <a:effectLst/>
                <a:latin typeface="+mn-lt"/>
                <a:ea typeface="+mn-ea"/>
                <a:cs typeface="+mn-cs"/>
              </a:rPr>
              <a:t>- Shortening and amplifying all feedback loops</a:t>
            </a:r>
          </a:p>
          <a:p>
            <a:pPr fontAlgn="base"/>
            <a:r>
              <a:rPr lang="en-GB" sz="1200" b="0" i="0" kern="1200" dirty="0" smtClean="0">
                <a:solidFill>
                  <a:schemeClr val="tx1"/>
                </a:solidFill>
                <a:effectLst/>
                <a:latin typeface="+mn-lt"/>
                <a:ea typeface="+mn-ea"/>
                <a:cs typeface="+mn-cs"/>
              </a:rPr>
              <a:t>- Embedding knowledge where you need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second way is</a:t>
            </a:r>
            <a:r>
              <a:rPr lang="en-GB" baseline="0" dirty="0" smtClean="0"/>
              <a:t> like being a passionate, investigative REPORTER, you’re driven to make sure that you have the right information and that it gets to the right people, in the most relevant and interesting way</a:t>
            </a:r>
            <a:endParaRPr lang="en-GB" dirty="0" smtClean="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8</a:t>
            </a:fld>
            <a:endParaRPr lang="en-GB">
              <a:solidFill>
                <a:prstClr val="black"/>
              </a:solidFill>
            </a:endParaRPr>
          </a:p>
        </p:txBody>
      </p:sp>
    </p:spTree>
    <p:extLst>
      <p:ext uri="{BB962C8B-B14F-4D97-AF65-F5344CB8AC3E}">
        <p14:creationId xmlns:p14="http://schemas.microsoft.com/office/powerpoint/2010/main" val="648802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mn-lt"/>
                <a:ea typeface="+mn-ea"/>
                <a:cs typeface="+mn-cs"/>
              </a:rPr>
              <a:t>The Third Way</a:t>
            </a:r>
          </a:p>
          <a:p>
            <a:pPr fontAlgn="base"/>
            <a:endParaRPr lang="en-GB" sz="1200" b="0"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Involves creating a culture that fosters two things:</a:t>
            </a:r>
          </a:p>
          <a:p>
            <a:pPr fontAlgn="base"/>
            <a:r>
              <a:rPr lang="en-GB" sz="1200" b="0" i="0" kern="1200" dirty="0" smtClean="0">
                <a:solidFill>
                  <a:schemeClr val="tx1"/>
                </a:solidFill>
                <a:effectLst/>
                <a:latin typeface="+mn-lt"/>
                <a:ea typeface="+mn-ea"/>
                <a:cs typeface="+mn-cs"/>
              </a:rPr>
              <a:t>	- Continual experimentation, which requires taking risks and learning from success and failure</a:t>
            </a:r>
          </a:p>
          <a:p>
            <a:pPr fontAlgn="base"/>
            <a:r>
              <a:rPr lang="en-GB" sz="1200" b="0" i="0" kern="1200" dirty="0" smtClean="0">
                <a:solidFill>
                  <a:schemeClr val="tx1"/>
                </a:solidFill>
                <a:effectLst/>
                <a:latin typeface="+mn-lt"/>
                <a:ea typeface="+mn-ea"/>
                <a:cs typeface="+mn-cs"/>
              </a:rPr>
              <a:t>	- Understanding that repetition and practice are the prerequisites to mastery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fontAlgn="base"/>
            <a:r>
              <a:rPr lang="en-GB" sz="1200" b="1" i="0" kern="1200" dirty="0" smtClean="0">
                <a:solidFill>
                  <a:schemeClr val="tx1"/>
                </a:solidFill>
                <a:effectLst/>
                <a:latin typeface="+mn-lt"/>
                <a:ea typeface="+mn-ea"/>
                <a:cs typeface="+mn-cs"/>
              </a:rPr>
              <a:t>Outcomes </a:t>
            </a:r>
          </a:p>
          <a:p>
            <a:pPr fontAlgn="base"/>
            <a:endParaRPr lang="en-GB" sz="1200" b="0"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Allocating time for the improvement of daily work</a:t>
            </a:r>
          </a:p>
          <a:p>
            <a:pPr fontAlgn="base"/>
            <a:r>
              <a:rPr lang="en-GB" sz="1200" b="0" i="0" kern="1200" dirty="0" smtClean="0">
                <a:solidFill>
                  <a:schemeClr val="tx1"/>
                </a:solidFill>
                <a:effectLst/>
                <a:latin typeface="+mn-lt"/>
                <a:ea typeface="+mn-ea"/>
                <a:cs typeface="+mn-cs"/>
              </a:rPr>
              <a:t>- Creating rituals that reward the team for taking risks</a:t>
            </a:r>
          </a:p>
          <a:p>
            <a:pPr fontAlgn="base"/>
            <a:r>
              <a:rPr lang="en-GB" sz="1200" b="0" i="0" kern="1200" dirty="0" smtClean="0">
                <a:solidFill>
                  <a:schemeClr val="tx1"/>
                </a:solidFill>
                <a:effectLst/>
                <a:latin typeface="+mn-lt"/>
                <a:ea typeface="+mn-ea"/>
                <a:cs typeface="+mn-cs"/>
              </a:rPr>
              <a:t>- Introducing faults into the system to increase resilience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Third Way is like</a:t>
            </a:r>
            <a:r>
              <a:rPr lang="en-GB" baseline="0" dirty="0" smtClean="0"/>
              <a:t> being a scientist, a GENIUS, who is compelled to continuously experiment, to learn and progress.</a:t>
            </a:r>
            <a:endParaRPr lang="en-GB" dirty="0" smtClean="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9</a:t>
            </a:fld>
            <a:endParaRPr lang="en-GB">
              <a:solidFill>
                <a:prstClr val="black"/>
              </a:solidFill>
            </a:endParaRPr>
          </a:p>
        </p:txBody>
      </p:sp>
    </p:spTree>
    <p:extLst>
      <p:ext uri="{BB962C8B-B14F-4D97-AF65-F5344CB8AC3E}">
        <p14:creationId xmlns:p14="http://schemas.microsoft.com/office/powerpoint/2010/main" val="101180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file://localhost/Volumes/SHARED-3/Studio/MASTER%20CLIENTS/CALLCREDIT%20GROUP/PEOPLE%20JPEGS/SMALL%20GROUP-WITH%20GRAY%20PEOPLE%2002.jpg" TargetMode="External"/><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file://localhost/Volumes/SHARED-3/Studio/MASTER%20CLIENTS/CALLCREDIT%20GROUP/Callcredit%20Logo.jpg" TargetMode="External"/><Relationship Id="rId4" Type="http://schemas.openxmlformats.org/officeDocument/2006/relationships/image" Target="../media/image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file://localhost/Volumes/SHARED-3/Studio/MASTER%20CLIENTS/CALLCREDIT%20GROUP/Callcredit%20Logo.jpg" TargetMode="External"/><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17/09/2018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121843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17/09/2018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21167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17/09/2018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009049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7774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33650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79993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47263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68235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04054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7893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65650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17/09/2018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3547763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83638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0533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5889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lide">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0" y="142875"/>
            <a:ext cx="12192000" cy="6581775"/>
          </a:xfrm>
          <a:prstGeom prst="rect">
            <a:avLst/>
          </a:prstGeom>
          <a:noFill/>
        </p:spPr>
        <p:txBody>
          <a:bodyPr/>
          <a:lstStyle/>
          <a:p>
            <a:r>
              <a:rPr lang="en-US" dirty="0" smtClean="0"/>
              <a:t>Click icon to add picture</a:t>
            </a:r>
            <a:endParaRPr lang="en-US" dirty="0"/>
          </a:p>
        </p:txBody>
      </p:sp>
    </p:spTree>
    <p:extLst>
      <p:ext uri="{BB962C8B-B14F-4D97-AF65-F5344CB8AC3E}">
        <p14:creationId xmlns:p14="http://schemas.microsoft.com/office/powerpoint/2010/main" val="34508293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8098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00772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004158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41143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939853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65563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7203D3-6DA7-42CC-A40A-DC682D2E284D}" type="datetimeFigureOut">
              <a:rPr lang="en-GB" smtClean="0"/>
              <a:t>17/09/2018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753508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00166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042011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7556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25231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966408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SMALL GROUP-WITH GRAY PEOPLE 02.jpg" descr="/Volumes/SHARED-3/Studio/MASTER CLIENTS/CALLCREDIT GROUP/PEOPLE JPEGS/SMALL GROUP-WITH GRAY PEOPLE 02.jpg"/>
          <p:cNvPicPr>
            <a:picLocks noChangeAspect="1"/>
          </p:cNvPicPr>
          <p:nvPr userDrawn="1"/>
        </p:nvPicPr>
        <p:blipFill>
          <a:blip r:embed="rId2" r:link="rId3" cstate="email">
            <a:extLst>
              <a:ext uri="{28A0092B-C50C-407E-A947-70E740481C1C}">
                <a14:useLocalDpi xmlns:a14="http://schemas.microsoft.com/office/drawing/2010/main"/>
              </a:ext>
            </a:extLst>
          </a:blip>
          <a:stretch>
            <a:fillRect/>
          </a:stretch>
        </p:blipFill>
        <p:spPr>
          <a:xfrm>
            <a:off x="7721601" y="349134"/>
            <a:ext cx="3481200" cy="3643400"/>
          </a:xfrm>
          <a:prstGeom prst="rect">
            <a:avLst/>
          </a:prstGeom>
        </p:spPr>
      </p:pic>
      <p:sp>
        <p:nvSpPr>
          <p:cNvPr id="3" name="Title Placeholder 1"/>
          <p:cNvSpPr>
            <a:spLocks noGrp="1"/>
          </p:cNvSpPr>
          <p:nvPr>
            <p:ph type="title" hasCustomPrompt="1"/>
          </p:nvPr>
        </p:nvSpPr>
        <p:spPr>
          <a:xfrm>
            <a:off x="812800" y="3733800"/>
            <a:ext cx="10972800" cy="1143000"/>
          </a:xfrm>
          <a:prstGeom prst="rect">
            <a:avLst/>
          </a:prstGeom>
        </p:spPr>
        <p:txBody>
          <a:bodyPr vert="horz" lIns="91440" tIns="45720" rIns="91440" bIns="45720" rtlCol="0" anchor="ctr">
            <a:normAutofit/>
          </a:bodyPr>
          <a:lstStyle>
            <a:lvl1pPr>
              <a:defRPr>
                <a:solidFill>
                  <a:srgbClr val="00535E"/>
                </a:solidFill>
              </a:defRPr>
            </a:lvl1pPr>
          </a:lstStyle>
          <a:p>
            <a:r>
              <a:rPr lang="en-GB" dirty="0" smtClean="0"/>
              <a:t>Presentation Title</a:t>
            </a:r>
            <a:endParaRPr lang="en-US" dirty="0"/>
          </a:p>
        </p:txBody>
      </p:sp>
      <p:sp>
        <p:nvSpPr>
          <p:cNvPr id="4" name="Text Placeholder 8"/>
          <p:cNvSpPr>
            <a:spLocks noGrp="1"/>
          </p:cNvSpPr>
          <p:nvPr>
            <p:ph type="body" sz="quarter" idx="10" hasCustomPrompt="1"/>
          </p:nvPr>
        </p:nvSpPr>
        <p:spPr>
          <a:xfrm>
            <a:off x="812800" y="4800600"/>
            <a:ext cx="7416800" cy="914400"/>
          </a:xfrm>
          <a:prstGeom prst="rect">
            <a:avLst/>
          </a:prstGeom>
        </p:spPr>
        <p:txBody>
          <a:bodyPr vert="horz"/>
          <a:lstStyle>
            <a:lvl1pPr marL="0" indent="0">
              <a:defRPr sz="2000">
                <a:solidFill>
                  <a:srgbClr val="D31145"/>
                </a:solidFill>
              </a:defRPr>
            </a:lvl1pPr>
          </a:lstStyle>
          <a:p>
            <a:pPr lvl="0"/>
            <a:r>
              <a:rPr lang="en-GB" dirty="0" smtClean="0"/>
              <a:t>Presentation sub header to go here</a:t>
            </a:r>
            <a:endParaRPr lang="en-US" dirty="0"/>
          </a:p>
        </p:txBody>
      </p:sp>
      <p:sp>
        <p:nvSpPr>
          <p:cNvPr id="5" name="Text Placeholder 12"/>
          <p:cNvSpPr>
            <a:spLocks noGrp="1"/>
          </p:cNvSpPr>
          <p:nvPr>
            <p:ph type="body" sz="quarter" idx="11" hasCustomPrompt="1"/>
          </p:nvPr>
        </p:nvSpPr>
        <p:spPr>
          <a:xfrm>
            <a:off x="812800" y="5562600"/>
            <a:ext cx="7416800" cy="1295400"/>
          </a:xfrm>
          <a:prstGeom prst="rect">
            <a:avLst/>
          </a:prstGeom>
        </p:spPr>
        <p:txBody>
          <a:bodyPr vert="horz">
            <a:normAutofit/>
          </a:bodyPr>
          <a:lstStyle>
            <a:lvl1pPr marL="0" indent="0">
              <a:defRPr sz="2000">
                <a:solidFill>
                  <a:srgbClr val="00535E"/>
                </a:solidFill>
              </a:defRPr>
            </a:lvl1pPr>
          </a:lstStyle>
          <a:p>
            <a:pPr lvl="0"/>
            <a:r>
              <a:rPr lang="en-GB" dirty="0" smtClean="0"/>
              <a:t>Name to go here</a:t>
            </a:r>
            <a:br>
              <a:rPr lang="en-GB" dirty="0" smtClean="0"/>
            </a:br>
            <a:r>
              <a:rPr lang="en-GB" dirty="0" smtClean="0"/>
              <a:t>Date to go here</a:t>
            </a:r>
            <a:endParaRPr lang="en-US" dirty="0"/>
          </a:p>
        </p:txBody>
      </p:sp>
      <p:pic>
        <p:nvPicPr>
          <p:cNvPr id="6" name="Callcredit Logo.jpg" descr="/Volumes/SHARED-3/Studio/MASTER CLIENTS/CALLCREDIT GROUP/Callcredit Logo.jpg"/>
          <p:cNvPicPr>
            <a:picLocks noChangeAspect="1"/>
          </p:cNvPicPr>
          <p:nvPr userDrawn="1"/>
        </p:nvPicPr>
        <p:blipFill>
          <a:blip r:embed="rId4" r:link="rId5" cstate="email">
            <a:extLst>
              <a:ext uri="{28A0092B-C50C-407E-A947-70E740481C1C}">
                <a14:useLocalDpi xmlns:a14="http://schemas.microsoft.com/office/drawing/2010/main"/>
              </a:ext>
            </a:extLst>
          </a:blip>
          <a:stretch>
            <a:fillRect/>
          </a:stretch>
        </p:blipFill>
        <p:spPr>
          <a:xfrm>
            <a:off x="812800" y="699566"/>
            <a:ext cx="2438400" cy="1205434"/>
          </a:xfrm>
          <a:prstGeom prst="rect">
            <a:avLst/>
          </a:prstGeom>
        </p:spPr>
      </p:pic>
    </p:spTree>
    <p:extLst>
      <p:ext uri="{BB962C8B-B14F-4D97-AF65-F5344CB8AC3E}">
        <p14:creationId xmlns:p14="http://schemas.microsoft.com/office/powerpoint/2010/main" val="8800516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Divi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63084" y="3657610"/>
            <a:ext cx="10363200" cy="1500187"/>
          </a:xfrm>
          <a:prstGeom prst="rect">
            <a:avLst/>
          </a:prstGeom>
        </p:spPr>
        <p:txBody>
          <a:bodyPr anchor="t">
            <a:normAutofit/>
          </a:bodyPr>
          <a:lstStyle>
            <a:lvl1pPr marL="0" indent="0">
              <a:buNone/>
              <a:defRPr sz="2400" baseline="0">
                <a:solidFill>
                  <a:srgbClr val="00535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Divider Subtitle</a:t>
            </a:r>
            <a:endParaRPr lang="en-GB" dirty="0" smtClean="0"/>
          </a:p>
        </p:txBody>
      </p:sp>
      <p:sp>
        <p:nvSpPr>
          <p:cNvPr id="4" name="Text Placeholder 2"/>
          <p:cNvSpPr>
            <a:spLocks noGrp="1"/>
          </p:cNvSpPr>
          <p:nvPr>
            <p:ph type="body" idx="10" hasCustomPrompt="1"/>
          </p:nvPr>
        </p:nvSpPr>
        <p:spPr>
          <a:xfrm>
            <a:off x="963084" y="2514601"/>
            <a:ext cx="10363200" cy="1143000"/>
          </a:xfrm>
          <a:prstGeom prst="rect">
            <a:avLst/>
          </a:prstGeom>
        </p:spPr>
        <p:txBody>
          <a:bodyPr anchor="t">
            <a:normAutofit/>
          </a:bodyPr>
          <a:lstStyle>
            <a:lvl1pPr marL="0" indent="0">
              <a:buNone/>
              <a:defRPr sz="5000" baseline="0">
                <a:solidFill>
                  <a:srgbClr val="00535E"/>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smtClean="0"/>
              <a:t>Section Divider</a:t>
            </a:r>
          </a:p>
        </p:txBody>
      </p:sp>
      <p:pic>
        <p:nvPicPr>
          <p:cNvPr id="5" name="Callcredit Logo.jpg" descr="/Volumes/SHARED-3/Studio/MASTER CLIENTS/CALLCREDIT GROUP/Callcredit Logo.jpg"/>
          <p:cNvPicPr>
            <a:picLocks noChangeAspect="1"/>
          </p:cNvPicPr>
          <p:nvPr userDrawn="1"/>
        </p:nvPicPr>
        <p:blipFill>
          <a:blip r:embed="rId2" r:link="rId3" cstate="email">
            <a:extLst>
              <a:ext uri="{28A0092B-C50C-407E-A947-70E740481C1C}">
                <a14:useLocalDpi xmlns:a14="http://schemas.microsoft.com/office/drawing/2010/main"/>
              </a:ext>
            </a:extLst>
          </a:blip>
          <a:stretch>
            <a:fillRect/>
          </a:stretch>
        </p:blipFill>
        <p:spPr>
          <a:xfrm>
            <a:off x="10058403" y="5879174"/>
            <a:ext cx="1209324" cy="597835"/>
          </a:xfrm>
          <a:prstGeom prst="rect">
            <a:avLst/>
          </a:prstGeom>
        </p:spPr>
      </p:pic>
      <p:cxnSp>
        <p:nvCxnSpPr>
          <p:cNvPr id="6" name="Straight Connector 5"/>
          <p:cNvCxnSpPr/>
          <p:nvPr userDrawn="1"/>
        </p:nvCxnSpPr>
        <p:spPr>
          <a:xfrm>
            <a:off x="963084" y="3506788"/>
            <a:ext cx="10363200" cy="1588"/>
          </a:xfrm>
          <a:prstGeom prst="line">
            <a:avLst/>
          </a:prstGeom>
          <a:ln>
            <a:solidFill>
              <a:srgbClr val="A6B4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588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icture Slide">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0" y="142875"/>
            <a:ext cx="12192000" cy="6581775"/>
          </a:xfrm>
          <a:prstGeom prst="rect">
            <a:avLst/>
          </a:prstGeom>
          <a:noFill/>
        </p:spPr>
        <p:txBody>
          <a:bodyPr/>
          <a:lstStyle/>
          <a:p>
            <a:r>
              <a:rPr lang="en-US" dirty="0" smtClean="0"/>
              <a:t>Click icon to add picture</a:t>
            </a:r>
            <a:endParaRPr lang="en-US" dirty="0"/>
          </a:p>
        </p:txBody>
      </p:sp>
    </p:spTree>
    <p:extLst>
      <p:ext uri="{BB962C8B-B14F-4D97-AF65-F5344CB8AC3E}">
        <p14:creationId xmlns:p14="http://schemas.microsoft.com/office/powerpoint/2010/main" val="337533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A7203D3-6DA7-42CC-A40A-DC682D2E284D}" type="datetimeFigureOut">
              <a:rPr lang="en-GB" smtClean="0"/>
              <a:t>17/09/2018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945010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A7203D3-6DA7-42CC-A40A-DC682D2E284D}" type="datetimeFigureOut">
              <a:rPr lang="en-GB" smtClean="0"/>
              <a:t>17/09/2018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19703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A7203D3-6DA7-42CC-A40A-DC682D2E284D}" type="datetimeFigureOut">
              <a:rPr lang="en-GB" smtClean="0"/>
              <a:t>17/09/2018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3501871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7203D3-6DA7-42CC-A40A-DC682D2E284D}" type="datetimeFigureOut">
              <a:rPr lang="en-GB" smtClean="0"/>
              <a:t>17/09/2018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294359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7203D3-6DA7-42CC-A40A-DC682D2E284D}" type="datetimeFigureOut">
              <a:rPr lang="en-GB" smtClean="0"/>
              <a:t>17/09/2018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3612799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7203D3-6DA7-42CC-A40A-DC682D2E284D}" type="datetimeFigureOut">
              <a:rPr lang="en-GB" smtClean="0"/>
              <a:t>17/09/2018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86738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203D3-6DA7-42CC-A40A-DC682D2E284D}" type="datetimeFigureOut">
              <a:rPr lang="en-GB" smtClean="0"/>
              <a:t>17/09/2018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26107-2C15-4CF9-90EC-25A84B156ABD}" type="slidenum">
              <a:rPr lang="en-GB" smtClean="0"/>
              <a:t>‹#›</a:t>
            </a:fld>
            <a:endParaRPr lang="en-GB"/>
          </a:p>
        </p:txBody>
      </p:sp>
    </p:spTree>
    <p:extLst>
      <p:ext uri="{BB962C8B-B14F-4D97-AF65-F5344CB8AC3E}">
        <p14:creationId xmlns:p14="http://schemas.microsoft.com/office/powerpoint/2010/main" val="3627964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D2DDB-2BB0-4FBB-BB1B-F540625D81AA}"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445652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C3C15E-AE7A-4643-8AFE-5F30E82A79C9}" type="datetimeFigureOut">
              <a:rPr lang="en-GB" smtClean="0">
                <a:solidFill>
                  <a:prstClr val="black">
                    <a:tint val="75000"/>
                  </a:prstClr>
                </a:solidFill>
              </a:rPr>
              <a:pPr/>
              <a:t>17/09/2018</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2237286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4.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4.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descr="Image result for view from a tall building"/>
          <p:cNvPicPr>
            <a:picLocks noChangeAspect="1" noChangeArrowheads="1"/>
          </p:cNvPicPr>
          <p:nvPr/>
        </p:nvPicPr>
        <p:blipFill rotWithShape="1">
          <a:blip r:embed="rId3">
            <a:extLst>
              <a:ext uri="{28A0092B-C50C-407E-A947-70E740481C1C}">
                <a14:useLocalDpi xmlns:a14="http://schemas.microsoft.com/office/drawing/2010/main" val="0"/>
              </a:ext>
            </a:extLst>
          </a:blip>
          <a:srcRect l="25707" t="13965" r="23530" b="5326"/>
          <a:stretch/>
        </p:blipFill>
        <p:spPr bwMode="auto">
          <a:xfrm>
            <a:off x="-2446639" y="-305559"/>
            <a:ext cx="6712591" cy="73736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3954161" y="-197707"/>
            <a:ext cx="5958255" cy="70557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10262738" y="2256327"/>
            <a:ext cx="1509771" cy="1278986"/>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4"/>
          <a:stretch>
            <a:fillRect/>
          </a:stretch>
        </p:blipFill>
        <p:spPr>
          <a:xfrm>
            <a:off x="4297770" y="320949"/>
            <a:ext cx="3547033" cy="3547033"/>
          </a:xfrm>
          <a:prstGeom prst="rect">
            <a:avLst/>
          </a:prstGeom>
        </p:spPr>
      </p:pic>
      <p:pic>
        <p:nvPicPr>
          <p:cNvPr id="6" name="Picture 4" descr="https://media.licdn.com/mpr/mpr/p/1/005/082/0b7/3a07568.jpg"/>
          <p:cNvPicPr>
            <a:picLocks noChangeAspect="1" noChangeArrowheads="1"/>
          </p:cNvPicPr>
          <p:nvPr/>
        </p:nvPicPr>
        <p:blipFill rotWithShape="1">
          <a:blip r:embed="rId5">
            <a:extLst>
              <a:ext uri="{28A0092B-C50C-407E-A947-70E740481C1C}">
                <a14:useLocalDpi xmlns:a14="http://schemas.microsoft.com/office/drawing/2010/main" val="0"/>
              </a:ext>
            </a:extLst>
          </a:blip>
          <a:srcRect l="37497" t="1239" r="22654" b="-2432"/>
          <a:stretch/>
        </p:blipFill>
        <p:spPr bwMode="auto">
          <a:xfrm>
            <a:off x="8187397" y="-197707"/>
            <a:ext cx="4332606" cy="722806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extBox 1"/>
          <p:cNvSpPr txBox="1"/>
          <p:nvPr/>
        </p:nvSpPr>
        <p:spPr>
          <a:xfrm>
            <a:off x="696686" y="4262033"/>
            <a:ext cx="10798629" cy="2308324"/>
          </a:xfrm>
          <a:prstGeom prst="rect">
            <a:avLst/>
          </a:prstGeom>
          <a:noFill/>
        </p:spPr>
        <p:txBody>
          <a:bodyPr wrap="square" rtlCol="0">
            <a:spAutoFit/>
          </a:bodyPr>
          <a:lstStyle/>
          <a:p>
            <a:pPr algn="ctr"/>
            <a:r>
              <a:rPr lang="en-GB" sz="7200" dirty="0" smtClean="0">
                <a:solidFill>
                  <a:schemeClr val="bg1"/>
                </a:solidFill>
                <a:effectLst>
                  <a:glow rad="381000">
                    <a:schemeClr val="tx1">
                      <a:alpha val="60000"/>
                    </a:schemeClr>
                  </a:glow>
                </a:effectLst>
                <a:latin typeface="+mj-lt"/>
              </a:rPr>
              <a:t>Three Ways of DevOps</a:t>
            </a:r>
          </a:p>
          <a:p>
            <a:pPr algn="r"/>
            <a:endParaRPr lang="en-GB" sz="7200" dirty="0" smtClean="0">
              <a:solidFill>
                <a:schemeClr val="bg1"/>
              </a:solidFill>
              <a:effectLst>
                <a:glow rad="381000">
                  <a:schemeClr val="tx1">
                    <a:alpha val="60000"/>
                  </a:schemeClr>
                </a:glow>
              </a:effectLst>
              <a:latin typeface="+mj-lt"/>
            </a:endParaRPr>
          </a:p>
        </p:txBody>
      </p:sp>
    </p:spTree>
    <p:extLst>
      <p:ext uri="{BB962C8B-B14F-4D97-AF65-F5344CB8AC3E}">
        <p14:creationId xmlns:p14="http://schemas.microsoft.com/office/powerpoint/2010/main" val="13945422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s://media.licdn.com/mpr/mpr/p/1/005/082/0b7/3a07568.jpg"/>
          <p:cNvPicPr>
            <a:picLocks noChangeAspect="1" noChangeArrowheads="1"/>
          </p:cNvPicPr>
          <p:nvPr/>
        </p:nvPicPr>
        <p:blipFill rotWithShape="1">
          <a:blip r:embed="rId3">
            <a:extLst>
              <a:ext uri="{28A0092B-C50C-407E-A947-70E740481C1C}">
                <a14:useLocalDpi xmlns:a14="http://schemas.microsoft.com/office/drawing/2010/main" val="0"/>
              </a:ext>
            </a:extLst>
          </a:blip>
          <a:srcRect l="30656" r="21296" b="13783"/>
          <a:stretch/>
        </p:blipFill>
        <p:spPr bwMode="auto">
          <a:xfrm flipH="1">
            <a:off x="599686" y="3890791"/>
            <a:ext cx="2291971" cy="27432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08344" y="5244941"/>
            <a:ext cx="5003330" cy="954107"/>
          </a:xfrm>
          <a:prstGeom prst="rect">
            <a:avLst/>
          </a:prstGeom>
          <a:noFill/>
        </p:spPr>
        <p:txBody>
          <a:bodyPr wrap="square" rtlCol="0">
            <a:spAutoFit/>
          </a:bodyPr>
          <a:lstStyle/>
          <a:p>
            <a:r>
              <a:rPr lang="en-GB" sz="2800" dirty="0">
                <a:solidFill>
                  <a:prstClr val="black"/>
                </a:solidFill>
                <a:latin typeface="+mj-lt"/>
              </a:rPr>
              <a:t>Culture of continual experimentation and learning</a:t>
            </a:r>
          </a:p>
        </p:txBody>
      </p:sp>
      <p:sp>
        <p:nvSpPr>
          <p:cNvPr id="5" name="TextBox 4"/>
          <p:cNvSpPr txBox="1"/>
          <p:nvPr/>
        </p:nvSpPr>
        <p:spPr>
          <a:xfrm>
            <a:off x="3875844" y="4511060"/>
            <a:ext cx="3479607" cy="769441"/>
          </a:xfrm>
          <a:prstGeom prst="rect">
            <a:avLst/>
          </a:prstGeom>
          <a:noFill/>
        </p:spPr>
        <p:txBody>
          <a:bodyPr wrap="none" rtlCol="0">
            <a:spAutoFit/>
          </a:bodyPr>
          <a:lstStyle/>
          <a:p>
            <a:r>
              <a:rPr lang="en-GB" sz="4400" dirty="0">
                <a:solidFill>
                  <a:prstClr val="black"/>
                </a:solidFill>
                <a:latin typeface="+mj-lt"/>
              </a:rPr>
              <a:t>The Third Way</a:t>
            </a:r>
          </a:p>
        </p:txBody>
      </p:sp>
      <p:pic>
        <p:nvPicPr>
          <p:cNvPr id="7" name="Picture 6"/>
          <p:cNvPicPr>
            <a:picLocks noChangeAspect="1"/>
          </p:cNvPicPr>
          <p:nvPr/>
        </p:nvPicPr>
        <p:blipFill>
          <a:blip r:embed="rId4"/>
          <a:stretch>
            <a:fillRect/>
          </a:stretch>
        </p:blipFill>
        <p:spPr>
          <a:xfrm>
            <a:off x="8611986" y="1774324"/>
            <a:ext cx="3294518" cy="3288905"/>
          </a:xfrm>
          <a:prstGeom prst="rect">
            <a:avLst/>
          </a:prstGeom>
        </p:spPr>
      </p:pic>
      <p:sp>
        <p:nvSpPr>
          <p:cNvPr id="8" name="TextBox 7"/>
          <p:cNvSpPr txBox="1"/>
          <p:nvPr/>
        </p:nvSpPr>
        <p:spPr>
          <a:xfrm>
            <a:off x="3875844" y="2482866"/>
            <a:ext cx="3957109" cy="769441"/>
          </a:xfrm>
          <a:prstGeom prst="rect">
            <a:avLst/>
          </a:prstGeom>
          <a:noFill/>
        </p:spPr>
        <p:txBody>
          <a:bodyPr wrap="none" rtlCol="0">
            <a:spAutoFit/>
          </a:bodyPr>
          <a:lstStyle/>
          <a:p>
            <a:r>
              <a:rPr lang="en-GB" sz="4400" dirty="0">
                <a:latin typeface="+mj-lt"/>
              </a:rPr>
              <a:t>The Second Way</a:t>
            </a:r>
          </a:p>
        </p:txBody>
      </p:sp>
      <p:sp>
        <p:nvSpPr>
          <p:cNvPr id="9" name="TextBox 8"/>
          <p:cNvSpPr txBox="1"/>
          <p:nvPr/>
        </p:nvSpPr>
        <p:spPr>
          <a:xfrm>
            <a:off x="4208344" y="3252307"/>
            <a:ext cx="3661130" cy="523220"/>
          </a:xfrm>
          <a:prstGeom prst="rect">
            <a:avLst/>
          </a:prstGeom>
          <a:noFill/>
        </p:spPr>
        <p:txBody>
          <a:bodyPr wrap="none" rtlCol="0">
            <a:spAutoFit/>
          </a:bodyPr>
          <a:lstStyle/>
          <a:p>
            <a:r>
              <a:rPr lang="en-GB" sz="2800" dirty="0">
                <a:latin typeface="+mj-lt"/>
              </a:rPr>
              <a:t>Amplify Feedback Loops</a:t>
            </a:r>
          </a:p>
        </p:txBody>
      </p:sp>
      <p:pic>
        <p:nvPicPr>
          <p:cNvPr id="10" name="Picture 2" descr="Image result for view from a tall building"/>
          <p:cNvPicPr>
            <a:picLocks noChangeAspect="1" noChangeArrowheads="1"/>
          </p:cNvPicPr>
          <p:nvPr/>
        </p:nvPicPr>
        <p:blipFill rotWithShape="1">
          <a:blip r:embed="rId5">
            <a:extLst>
              <a:ext uri="{28A0092B-C50C-407E-A947-70E740481C1C}">
                <a14:useLocalDpi xmlns:a14="http://schemas.microsoft.com/office/drawing/2010/main" val="0"/>
              </a:ext>
            </a:extLst>
          </a:blip>
          <a:srcRect l="10060" t="18466" r="13555" b="11853"/>
          <a:stretch/>
        </p:blipFill>
        <p:spPr bwMode="auto">
          <a:xfrm>
            <a:off x="0" y="31649"/>
            <a:ext cx="3491345" cy="220048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875844" y="428947"/>
            <a:ext cx="3272563" cy="769441"/>
          </a:xfrm>
          <a:prstGeom prst="rect">
            <a:avLst/>
          </a:prstGeom>
          <a:noFill/>
        </p:spPr>
        <p:txBody>
          <a:bodyPr wrap="none" rtlCol="0">
            <a:spAutoFit/>
          </a:bodyPr>
          <a:lstStyle/>
          <a:p>
            <a:r>
              <a:rPr lang="en-GB" sz="4400" dirty="0">
                <a:solidFill>
                  <a:prstClr val="black"/>
                </a:solidFill>
                <a:latin typeface="+mj-lt"/>
              </a:rPr>
              <a:t>The First Way</a:t>
            </a:r>
          </a:p>
        </p:txBody>
      </p:sp>
      <p:sp>
        <p:nvSpPr>
          <p:cNvPr id="12" name="TextBox 11"/>
          <p:cNvSpPr txBox="1"/>
          <p:nvPr/>
        </p:nvSpPr>
        <p:spPr>
          <a:xfrm>
            <a:off x="4208344" y="1154480"/>
            <a:ext cx="3272563" cy="523220"/>
          </a:xfrm>
          <a:prstGeom prst="rect">
            <a:avLst/>
          </a:prstGeom>
          <a:noFill/>
        </p:spPr>
        <p:txBody>
          <a:bodyPr wrap="square" rtlCol="0">
            <a:spAutoFit/>
          </a:bodyPr>
          <a:lstStyle/>
          <a:p>
            <a:r>
              <a:rPr lang="en-GB" sz="2800" dirty="0">
                <a:solidFill>
                  <a:prstClr val="black"/>
                </a:solidFill>
                <a:latin typeface="+mj-lt"/>
              </a:rPr>
              <a:t>Systems Thinking</a:t>
            </a:r>
          </a:p>
        </p:txBody>
      </p:sp>
      <p:sp>
        <p:nvSpPr>
          <p:cNvPr id="13" name="TextBox 12"/>
          <p:cNvSpPr txBox="1"/>
          <p:nvPr/>
        </p:nvSpPr>
        <p:spPr>
          <a:xfrm>
            <a:off x="699462" y="492526"/>
            <a:ext cx="2100255" cy="1200329"/>
          </a:xfrm>
          <a:prstGeom prst="rect">
            <a:avLst/>
          </a:prstGeom>
          <a:noFill/>
        </p:spPr>
        <p:txBody>
          <a:bodyPr wrap="none" rtlCol="0">
            <a:spAutoFit/>
          </a:bodyPr>
          <a:lstStyle/>
          <a:p>
            <a:r>
              <a:rPr lang="en-GB" sz="7200" dirty="0" smtClean="0">
                <a:solidFill>
                  <a:schemeClr val="bg1"/>
                </a:solidFill>
                <a:effectLst>
                  <a:glow rad="127000">
                    <a:schemeClr val="tx1">
                      <a:lumMod val="95000"/>
                      <a:lumOff val="5000"/>
                      <a:alpha val="65000"/>
                    </a:schemeClr>
                  </a:glow>
                </a:effectLst>
              </a:rPr>
              <a:t>Gods</a:t>
            </a:r>
            <a:endParaRPr lang="en-GB" sz="7200" dirty="0">
              <a:solidFill>
                <a:schemeClr val="bg1"/>
              </a:solidFill>
              <a:effectLst>
                <a:glow rad="127000">
                  <a:schemeClr val="tx1">
                    <a:lumMod val="95000"/>
                    <a:lumOff val="5000"/>
                    <a:alpha val="65000"/>
                  </a:schemeClr>
                </a:glow>
              </a:effectLst>
            </a:endParaRPr>
          </a:p>
        </p:txBody>
      </p:sp>
      <p:sp>
        <p:nvSpPr>
          <p:cNvPr id="14" name="TextBox 13"/>
          <p:cNvSpPr txBox="1"/>
          <p:nvPr/>
        </p:nvSpPr>
        <p:spPr>
          <a:xfrm>
            <a:off x="8639891" y="2760241"/>
            <a:ext cx="3238707" cy="1015663"/>
          </a:xfrm>
          <a:prstGeom prst="rect">
            <a:avLst/>
          </a:prstGeom>
          <a:noFill/>
        </p:spPr>
        <p:txBody>
          <a:bodyPr wrap="none" rtlCol="0">
            <a:spAutoFit/>
          </a:bodyPr>
          <a:lstStyle/>
          <a:p>
            <a:r>
              <a:rPr lang="en-GB" sz="6000" dirty="0" smtClean="0">
                <a:effectLst>
                  <a:glow rad="152400">
                    <a:schemeClr val="bg1">
                      <a:alpha val="70000"/>
                    </a:schemeClr>
                  </a:glow>
                </a:effectLst>
              </a:rPr>
              <a:t>Reporters</a:t>
            </a:r>
            <a:endParaRPr lang="en-GB" sz="6000" dirty="0">
              <a:effectLst>
                <a:glow rad="152400">
                  <a:schemeClr val="bg1">
                    <a:alpha val="70000"/>
                  </a:schemeClr>
                </a:glow>
              </a:effectLst>
            </a:endParaRPr>
          </a:p>
        </p:txBody>
      </p:sp>
      <p:sp>
        <p:nvSpPr>
          <p:cNvPr id="15" name="TextBox 14"/>
          <p:cNvSpPr txBox="1"/>
          <p:nvPr/>
        </p:nvSpPr>
        <p:spPr>
          <a:xfrm>
            <a:off x="233878" y="4754559"/>
            <a:ext cx="3023585" cy="1015663"/>
          </a:xfrm>
          <a:prstGeom prst="rect">
            <a:avLst/>
          </a:prstGeom>
          <a:noFill/>
        </p:spPr>
        <p:txBody>
          <a:bodyPr wrap="none" rtlCol="0">
            <a:spAutoFit/>
          </a:bodyPr>
          <a:lstStyle/>
          <a:p>
            <a:r>
              <a:rPr lang="en-GB" sz="6000" dirty="0" smtClean="0">
                <a:effectLst>
                  <a:glow rad="152400">
                    <a:schemeClr val="bg1">
                      <a:alpha val="70000"/>
                    </a:schemeClr>
                  </a:glow>
                </a:effectLst>
              </a:rPr>
              <a:t>Geniuses</a:t>
            </a:r>
            <a:endParaRPr lang="en-GB" sz="6000" dirty="0">
              <a:effectLst>
                <a:glow rad="152400">
                  <a:schemeClr val="bg1">
                    <a:alpha val="70000"/>
                  </a:schemeClr>
                </a:glow>
              </a:effectLst>
            </a:endParaRPr>
          </a:p>
        </p:txBody>
      </p:sp>
    </p:spTree>
    <p:extLst>
      <p:ext uri="{BB962C8B-B14F-4D97-AF65-F5344CB8AC3E}">
        <p14:creationId xmlns:p14="http://schemas.microsoft.com/office/powerpoint/2010/main" val="148961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3200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s://media.licdn.com/mpr/mpr/p/1/005/082/0b7/3a07568.jpg"/>
          <p:cNvPicPr>
            <a:picLocks noChangeAspect="1" noChangeArrowheads="1"/>
          </p:cNvPicPr>
          <p:nvPr/>
        </p:nvPicPr>
        <p:blipFill rotWithShape="1">
          <a:blip r:embed="rId3">
            <a:extLst>
              <a:ext uri="{28A0092B-C50C-407E-A947-70E740481C1C}">
                <a14:useLocalDpi xmlns:a14="http://schemas.microsoft.com/office/drawing/2010/main" val="0"/>
              </a:ext>
            </a:extLst>
          </a:blip>
          <a:srcRect l="30656" r="21296" b="13783"/>
          <a:stretch/>
        </p:blipFill>
        <p:spPr bwMode="auto">
          <a:xfrm flipH="1">
            <a:off x="599686" y="3890791"/>
            <a:ext cx="2291971" cy="27432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08344" y="5244941"/>
            <a:ext cx="5003330" cy="954107"/>
          </a:xfrm>
          <a:prstGeom prst="rect">
            <a:avLst/>
          </a:prstGeom>
          <a:noFill/>
        </p:spPr>
        <p:txBody>
          <a:bodyPr wrap="square" rtlCol="0">
            <a:spAutoFit/>
          </a:bodyPr>
          <a:lstStyle/>
          <a:p>
            <a:r>
              <a:rPr lang="en-GB" sz="2800" dirty="0">
                <a:solidFill>
                  <a:prstClr val="black"/>
                </a:solidFill>
                <a:latin typeface="+mj-lt"/>
              </a:rPr>
              <a:t>Culture of continual experimentation and learning</a:t>
            </a:r>
          </a:p>
        </p:txBody>
      </p:sp>
      <p:sp>
        <p:nvSpPr>
          <p:cNvPr id="5" name="TextBox 4"/>
          <p:cNvSpPr txBox="1"/>
          <p:nvPr/>
        </p:nvSpPr>
        <p:spPr>
          <a:xfrm>
            <a:off x="3875844" y="4511060"/>
            <a:ext cx="3479607" cy="769441"/>
          </a:xfrm>
          <a:prstGeom prst="rect">
            <a:avLst/>
          </a:prstGeom>
          <a:noFill/>
        </p:spPr>
        <p:txBody>
          <a:bodyPr wrap="none" rtlCol="0">
            <a:spAutoFit/>
          </a:bodyPr>
          <a:lstStyle/>
          <a:p>
            <a:r>
              <a:rPr lang="en-GB" sz="4400" dirty="0">
                <a:solidFill>
                  <a:prstClr val="black"/>
                </a:solidFill>
                <a:latin typeface="+mj-lt"/>
              </a:rPr>
              <a:t>The Third Way</a:t>
            </a:r>
          </a:p>
        </p:txBody>
      </p:sp>
      <p:pic>
        <p:nvPicPr>
          <p:cNvPr id="7" name="Picture 6"/>
          <p:cNvPicPr>
            <a:picLocks noChangeAspect="1"/>
          </p:cNvPicPr>
          <p:nvPr/>
        </p:nvPicPr>
        <p:blipFill>
          <a:blip r:embed="rId4"/>
          <a:stretch>
            <a:fillRect/>
          </a:stretch>
        </p:blipFill>
        <p:spPr>
          <a:xfrm>
            <a:off x="8611986" y="1774324"/>
            <a:ext cx="3294518" cy="3288905"/>
          </a:xfrm>
          <a:prstGeom prst="rect">
            <a:avLst/>
          </a:prstGeom>
        </p:spPr>
      </p:pic>
      <p:sp>
        <p:nvSpPr>
          <p:cNvPr id="8" name="TextBox 7"/>
          <p:cNvSpPr txBox="1"/>
          <p:nvPr/>
        </p:nvSpPr>
        <p:spPr>
          <a:xfrm>
            <a:off x="3875844" y="2482866"/>
            <a:ext cx="3957109" cy="769441"/>
          </a:xfrm>
          <a:prstGeom prst="rect">
            <a:avLst/>
          </a:prstGeom>
          <a:noFill/>
        </p:spPr>
        <p:txBody>
          <a:bodyPr wrap="none" rtlCol="0">
            <a:spAutoFit/>
          </a:bodyPr>
          <a:lstStyle/>
          <a:p>
            <a:r>
              <a:rPr lang="en-GB" sz="4400" dirty="0">
                <a:latin typeface="+mj-lt"/>
              </a:rPr>
              <a:t>The Second Way</a:t>
            </a:r>
          </a:p>
        </p:txBody>
      </p:sp>
      <p:sp>
        <p:nvSpPr>
          <p:cNvPr id="9" name="TextBox 8"/>
          <p:cNvSpPr txBox="1"/>
          <p:nvPr/>
        </p:nvSpPr>
        <p:spPr>
          <a:xfrm>
            <a:off x="4208344" y="3252307"/>
            <a:ext cx="3661130" cy="523220"/>
          </a:xfrm>
          <a:prstGeom prst="rect">
            <a:avLst/>
          </a:prstGeom>
          <a:noFill/>
        </p:spPr>
        <p:txBody>
          <a:bodyPr wrap="none" rtlCol="0">
            <a:spAutoFit/>
          </a:bodyPr>
          <a:lstStyle/>
          <a:p>
            <a:r>
              <a:rPr lang="en-GB" sz="2800" dirty="0">
                <a:latin typeface="+mj-lt"/>
              </a:rPr>
              <a:t>Amplify Feedback Loops</a:t>
            </a:r>
          </a:p>
        </p:txBody>
      </p:sp>
      <p:pic>
        <p:nvPicPr>
          <p:cNvPr id="10" name="Picture 2" descr="Image result for view from a tall building"/>
          <p:cNvPicPr>
            <a:picLocks noChangeAspect="1" noChangeArrowheads="1"/>
          </p:cNvPicPr>
          <p:nvPr/>
        </p:nvPicPr>
        <p:blipFill rotWithShape="1">
          <a:blip r:embed="rId5">
            <a:extLst>
              <a:ext uri="{28A0092B-C50C-407E-A947-70E740481C1C}">
                <a14:useLocalDpi xmlns:a14="http://schemas.microsoft.com/office/drawing/2010/main" val="0"/>
              </a:ext>
            </a:extLst>
          </a:blip>
          <a:srcRect l="10060" t="18466" r="13555" b="11853"/>
          <a:stretch/>
        </p:blipFill>
        <p:spPr bwMode="auto">
          <a:xfrm>
            <a:off x="0" y="31649"/>
            <a:ext cx="3491345" cy="220048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875844" y="428947"/>
            <a:ext cx="3272563" cy="769441"/>
          </a:xfrm>
          <a:prstGeom prst="rect">
            <a:avLst/>
          </a:prstGeom>
          <a:noFill/>
        </p:spPr>
        <p:txBody>
          <a:bodyPr wrap="none" rtlCol="0">
            <a:spAutoFit/>
          </a:bodyPr>
          <a:lstStyle/>
          <a:p>
            <a:r>
              <a:rPr lang="en-GB" sz="4400" dirty="0">
                <a:solidFill>
                  <a:prstClr val="black"/>
                </a:solidFill>
                <a:latin typeface="+mj-lt"/>
              </a:rPr>
              <a:t>The First Way</a:t>
            </a:r>
          </a:p>
        </p:txBody>
      </p:sp>
      <p:sp>
        <p:nvSpPr>
          <p:cNvPr id="12" name="TextBox 11"/>
          <p:cNvSpPr txBox="1"/>
          <p:nvPr/>
        </p:nvSpPr>
        <p:spPr>
          <a:xfrm>
            <a:off x="4208344" y="1154480"/>
            <a:ext cx="3272563" cy="523220"/>
          </a:xfrm>
          <a:prstGeom prst="rect">
            <a:avLst/>
          </a:prstGeom>
          <a:noFill/>
        </p:spPr>
        <p:txBody>
          <a:bodyPr wrap="square" rtlCol="0">
            <a:spAutoFit/>
          </a:bodyPr>
          <a:lstStyle/>
          <a:p>
            <a:r>
              <a:rPr lang="en-GB" sz="2800" dirty="0">
                <a:solidFill>
                  <a:prstClr val="black"/>
                </a:solidFill>
                <a:latin typeface="+mj-lt"/>
              </a:rPr>
              <a:t>Systems Thinking</a:t>
            </a:r>
          </a:p>
        </p:txBody>
      </p:sp>
      <p:sp>
        <p:nvSpPr>
          <p:cNvPr id="13" name="TextBox 12"/>
          <p:cNvSpPr txBox="1"/>
          <p:nvPr/>
        </p:nvSpPr>
        <p:spPr>
          <a:xfrm>
            <a:off x="699462" y="492526"/>
            <a:ext cx="2100255" cy="1200329"/>
          </a:xfrm>
          <a:prstGeom prst="rect">
            <a:avLst/>
          </a:prstGeom>
          <a:noFill/>
        </p:spPr>
        <p:txBody>
          <a:bodyPr wrap="none" rtlCol="0">
            <a:spAutoFit/>
          </a:bodyPr>
          <a:lstStyle/>
          <a:p>
            <a:r>
              <a:rPr lang="en-GB" sz="7200" dirty="0" smtClean="0">
                <a:solidFill>
                  <a:schemeClr val="bg1"/>
                </a:solidFill>
                <a:effectLst>
                  <a:glow rad="127000">
                    <a:schemeClr val="tx1">
                      <a:lumMod val="95000"/>
                      <a:lumOff val="5000"/>
                      <a:alpha val="65000"/>
                    </a:schemeClr>
                  </a:glow>
                </a:effectLst>
              </a:rPr>
              <a:t>Gods</a:t>
            </a:r>
            <a:endParaRPr lang="en-GB" sz="7200" dirty="0">
              <a:solidFill>
                <a:schemeClr val="bg1"/>
              </a:solidFill>
              <a:effectLst>
                <a:glow rad="127000">
                  <a:schemeClr val="tx1">
                    <a:lumMod val="95000"/>
                    <a:lumOff val="5000"/>
                    <a:alpha val="65000"/>
                  </a:schemeClr>
                </a:glow>
              </a:effectLst>
            </a:endParaRPr>
          </a:p>
        </p:txBody>
      </p:sp>
      <p:sp>
        <p:nvSpPr>
          <p:cNvPr id="14" name="TextBox 13"/>
          <p:cNvSpPr txBox="1"/>
          <p:nvPr/>
        </p:nvSpPr>
        <p:spPr>
          <a:xfrm>
            <a:off x="8639891" y="2760241"/>
            <a:ext cx="3238707" cy="1015663"/>
          </a:xfrm>
          <a:prstGeom prst="rect">
            <a:avLst/>
          </a:prstGeom>
          <a:noFill/>
        </p:spPr>
        <p:txBody>
          <a:bodyPr wrap="none" rtlCol="0">
            <a:spAutoFit/>
          </a:bodyPr>
          <a:lstStyle/>
          <a:p>
            <a:r>
              <a:rPr lang="en-GB" sz="6000" dirty="0" smtClean="0">
                <a:effectLst>
                  <a:glow rad="152400">
                    <a:schemeClr val="bg1">
                      <a:alpha val="70000"/>
                    </a:schemeClr>
                  </a:glow>
                </a:effectLst>
              </a:rPr>
              <a:t>Reporters</a:t>
            </a:r>
            <a:endParaRPr lang="en-GB" sz="6000" dirty="0">
              <a:effectLst>
                <a:glow rad="152400">
                  <a:schemeClr val="bg1">
                    <a:alpha val="70000"/>
                  </a:schemeClr>
                </a:glow>
              </a:effectLst>
            </a:endParaRPr>
          </a:p>
        </p:txBody>
      </p:sp>
      <p:sp>
        <p:nvSpPr>
          <p:cNvPr id="15" name="TextBox 14"/>
          <p:cNvSpPr txBox="1"/>
          <p:nvPr/>
        </p:nvSpPr>
        <p:spPr>
          <a:xfrm>
            <a:off x="233878" y="4754559"/>
            <a:ext cx="3023585" cy="1015663"/>
          </a:xfrm>
          <a:prstGeom prst="rect">
            <a:avLst/>
          </a:prstGeom>
          <a:noFill/>
        </p:spPr>
        <p:txBody>
          <a:bodyPr wrap="none" rtlCol="0">
            <a:spAutoFit/>
          </a:bodyPr>
          <a:lstStyle/>
          <a:p>
            <a:r>
              <a:rPr lang="en-GB" sz="6000" dirty="0" smtClean="0">
                <a:effectLst>
                  <a:glow rad="152400">
                    <a:schemeClr val="bg1">
                      <a:alpha val="70000"/>
                    </a:schemeClr>
                  </a:glow>
                </a:effectLst>
              </a:rPr>
              <a:t>Geniuses</a:t>
            </a:r>
            <a:endParaRPr lang="en-GB" sz="6000" dirty="0">
              <a:effectLst>
                <a:glow rad="152400">
                  <a:schemeClr val="bg1">
                    <a:alpha val="70000"/>
                  </a:schemeClr>
                </a:glow>
              </a:effectLst>
            </a:endParaRPr>
          </a:p>
        </p:txBody>
      </p:sp>
    </p:spTree>
    <p:extLst>
      <p:ext uri="{BB962C8B-B14F-4D97-AF65-F5344CB8AC3E}">
        <p14:creationId xmlns:p14="http://schemas.microsoft.com/office/powerpoint/2010/main" val="4129744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22" y="186612"/>
            <a:ext cx="1693092" cy="707886"/>
          </a:xfrm>
          <a:prstGeom prst="rect">
            <a:avLst/>
          </a:prstGeom>
          <a:noFill/>
        </p:spPr>
        <p:txBody>
          <a:bodyPr wrap="none" rtlCol="0">
            <a:spAutoFit/>
          </a:bodyPr>
          <a:lstStyle/>
          <a:p>
            <a:r>
              <a:rPr lang="en-GB" sz="4000" dirty="0" smtClean="0">
                <a:latin typeface="+mj-lt"/>
              </a:rPr>
              <a:t>Header</a:t>
            </a:r>
            <a:endParaRPr lang="en-GB" sz="4000" dirty="0">
              <a:latin typeface="+mj-lt"/>
            </a:endParaRPr>
          </a:p>
        </p:txBody>
      </p:sp>
      <p:pic>
        <p:nvPicPr>
          <p:cNvPr id="9218" name="Picture 2" descr="http://davidspeightphotography.co.uk/wp-content/gallery/slideshow/littond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884" y="-251460"/>
            <a:ext cx="14819768" cy="736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2835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themoviescore.com/wp-content/uploads/2013/09/Ron-burgund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3" y="-1"/>
            <a:ext cx="12609383" cy="7092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27715" y="2208320"/>
            <a:ext cx="3642600" cy="1015663"/>
          </a:xfrm>
          <a:prstGeom prst="rect">
            <a:avLst/>
          </a:prstGeom>
          <a:noFill/>
        </p:spPr>
        <p:txBody>
          <a:bodyPr wrap="none" rtlCol="0">
            <a:spAutoFit/>
          </a:bodyPr>
          <a:lstStyle/>
          <a:p>
            <a:r>
              <a:rPr lang="en-GB" sz="6000" dirty="0" smtClean="0">
                <a:solidFill>
                  <a:schemeClr val="bg1"/>
                </a:solidFill>
                <a:effectLst>
                  <a:glow rad="254000">
                    <a:schemeClr val="tx1">
                      <a:alpha val="60000"/>
                    </a:schemeClr>
                  </a:glow>
                </a:effectLst>
                <a:latin typeface="+mj-lt"/>
              </a:rPr>
              <a:t>Questions?</a:t>
            </a:r>
            <a:endParaRPr lang="en-GB" sz="6000" dirty="0">
              <a:solidFill>
                <a:schemeClr val="bg1"/>
              </a:solidFill>
              <a:effectLst>
                <a:glow rad="254000">
                  <a:schemeClr val="tx1">
                    <a:alpha val="60000"/>
                  </a:schemeClr>
                </a:glow>
              </a:effectLst>
              <a:latin typeface="+mj-lt"/>
            </a:endParaRPr>
          </a:p>
        </p:txBody>
      </p:sp>
    </p:spTree>
    <p:extLst>
      <p:ext uri="{BB962C8B-B14F-4D97-AF65-F5344CB8AC3E}">
        <p14:creationId xmlns:p14="http://schemas.microsoft.com/office/powerpoint/2010/main" val="24055419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023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4" name="Picture 4" descr="http://www.wallpapermaiden.com/wallpaper/8213/download/2880x1800/coding-numbers-binary-code-developer-nightmare.jpg"/>
          <p:cNvPicPr>
            <a:picLocks noChangeAspect="1" noChangeArrowheads="1"/>
          </p:cNvPicPr>
          <p:nvPr/>
        </p:nvPicPr>
        <p:blipFill rotWithShape="1">
          <a:blip r:embed="rId3">
            <a:extLst>
              <a:ext uri="{28A0092B-C50C-407E-A947-70E740481C1C}">
                <a14:useLocalDpi xmlns:a14="http://schemas.microsoft.com/office/drawing/2010/main" val="0"/>
              </a:ext>
            </a:extLst>
          </a:blip>
          <a:srcRect r="30119" b="26476"/>
          <a:stretch/>
        </p:blipFill>
        <p:spPr bwMode="auto">
          <a:xfrm>
            <a:off x="6222" y="-1193312"/>
            <a:ext cx="12243835" cy="8051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22" y="186612"/>
            <a:ext cx="2389629" cy="707886"/>
          </a:xfrm>
          <a:prstGeom prst="rect">
            <a:avLst/>
          </a:prstGeom>
          <a:noFill/>
        </p:spPr>
        <p:txBody>
          <a:bodyPr wrap="none" rtlCol="0">
            <a:spAutoFit/>
          </a:bodyPr>
          <a:lstStyle/>
          <a:p>
            <a:r>
              <a:rPr lang="en-GB" sz="4000" dirty="0" smtClean="0">
                <a:solidFill>
                  <a:schemeClr val="bg1"/>
                </a:solidFill>
                <a:latin typeface="+mj-lt"/>
              </a:rPr>
              <a:t>Dev Teams</a:t>
            </a:r>
            <a:endParaRPr lang="en-GB" sz="4000" dirty="0">
              <a:solidFill>
                <a:schemeClr val="bg1"/>
              </a:solidFill>
              <a:latin typeface="+mj-lt"/>
            </a:endParaRPr>
          </a:p>
        </p:txBody>
      </p:sp>
      <p:sp>
        <p:nvSpPr>
          <p:cNvPr id="4" name="TextBox 3"/>
          <p:cNvSpPr txBox="1"/>
          <p:nvPr/>
        </p:nvSpPr>
        <p:spPr>
          <a:xfrm>
            <a:off x="1038386" y="1611823"/>
            <a:ext cx="10073899" cy="954107"/>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solidFill>
                  <a:schemeClr val="bg1"/>
                </a:solidFill>
              </a:rPr>
              <a:t>…</a:t>
            </a:r>
          </a:p>
          <a:p>
            <a:pPr marL="457200" indent="-457200">
              <a:buFont typeface="Arial" panose="020B0604020202020204" pitchFamily="34" charset="0"/>
              <a:buChar char="•"/>
            </a:pPr>
            <a:endParaRPr lang="en-GB" sz="2800" dirty="0">
              <a:solidFill>
                <a:schemeClr val="bg1"/>
              </a:solidFill>
            </a:endParaRPr>
          </a:p>
        </p:txBody>
      </p:sp>
    </p:spTree>
    <p:extLst>
      <p:ext uri="{BB962C8B-B14F-4D97-AF65-F5344CB8AC3E}">
        <p14:creationId xmlns:p14="http://schemas.microsoft.com/office/powerpoint/2010/main" val="9468960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DC7DF"/>
        </a:solidFill>
        <a:effectLst/>
      </p:bgPr>
    </p:bg>
    <p:spTree>
      <p:nvGrpSpPr>
        <p:cNvPr id="1" name=""/>
        <p:cNvGrpSpPr/>
        <p:nvPr/>
      </p:nvGrpSpPr>
      <p:grpSpPr>
        <a:xfrm>
          <a:off x="0" y="0"/>
          <a:ext cx="0" cy="0"/>
          <a:chOff x="0" y="0"/>
          <a:chExt cx="0" cy="0"/>
        </a:xfrm>
      </p:grpSpPr>
      <p:pic>
        <p:nvPicPr>
          <p:cNvPr id="9218" name="Picture 2" descr="https://leankit.com/blog/wp-content/uploads/2016/02/LK_blogPhoto_3questions_ITO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93" y="537032"/>
            <a:ext cx="10486570" cy="62919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22" y="186612"/>
            <a:ext cx="2399247" cy="707886"/>
          </a:xfrm>
          <a:prstGeom prst="rect">
            <a:avLst/>
          </a:prstGeom>
          <a:noFill/>
        </p:spPr>
        <p:txBody>
          <a:bodyPr wrap="none" rtlCol="0">
            <a:spAutoFit/>
          </a:bodyPr>
          <a:lstStyle/>
          <a:p>
            <a:r>
              <a:rPr lang="en-GB" sz="4000" dirty="0" smtClean="0">
                <a:effectLst>
                  <a:glow rad="101600">
                    <a:srgbClr val="9DDCEB"/>
                  </a:glow>
                </a:effectLst>
                <a:latin typeface="+mj-lt"/>
              </a:rPr>
              <a:t>Ops Teams</a:t>
            </a:r>
            <a:endParaRPr lang="en-GB" sz="4000" dirty="0">
              <a:effectLst>
                <a:glow rad="101600">
                  <a:srgbClr val="9DDCEB"/>
                </a:glow>
              </a:effectLst>
              <a:latin typeface="+mj-lt"/>
            </a:endParaRPr>
          </a:p>
        </p:txBody>
      </p:sp>
      <p:sp>
        <p:nvSpPr>
          <p:cNvPr id="4" name="TextBox 3"/>
          <p:cNvSpPr txBox="1"/>
          <p:nvPr/>
        </p:nvSpPr>
        <p:spPr>
          <a:xfrm>
            <a:off x="1038386" y="1611823"/>
            <a:ext cx="10073899" cy="1754326"/>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effectLst>
                  <a:glow rad="101600">
                    <a:srgbClr val="9DDCEB"/>
                  </a:glow>
                </a:effectLst>
              </a:rPr>
              <a:t>…</a:t>
            </a:r>
          </a:p>
          <a:p>
            <a:pPr marL="457200" indent="-457200">
              <a:buFont typeface="Arial" panose="020B0604020202020204" pitchFamily="34" charset="0"/>
              <a:buChar char="•"/>
            </a:pPr>
            <a:endParaRPr lang="en-GB" sz="2800" dirty="0">
              <a:effectLst>
                <a:glow rad="101600">
                  <a:srgbClr val="9DDCEB"/>
                </a:glow>
              </a:effectLst>
            </a:endParaRPr>
          </a:p>
          <a:p>
            <a:pPr lvl="1"/>
            <a:endParaRPr lang="en-GB" sz="2400" dirty="0">
              <a:effectLst>
                <a:glow rad="101600">
                  <a:srgbClr val="9DDCEB"/>
                </a:glow>
              </a:effectLst>
            </a:endParaRPr>
          </a:p>
          <a:p>
            <a:endParaRPr lang="en-GB" sz="2800" dirty="0" smtClean="0">
              <a:effectLst>
                <a:glow rad="101600">
                  <a:srgbClr val="9DDCEB"/>
                </a:glow>
              </a:effectLst>
              <a:latin typeface="+mj-lt"/>
            </a:endParaRPr>
          </a:p>
        </p:txBody>
      </p:sp>
    </p:spTree>
    <p:extLst>
      <p:ext uri="{BB962C8B-B14F-4D97-AF65-F5344CB8AC3E}">
        <p14:creationId xmlns:p14="http://schemas.microsoft.com/office/powerpoint/2010/main" val="1110500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5464B"/>
        </a:solidFill>
        <a:effectLst/>
      </p:bgPr>
    </p:bg>
    <p:spTree>
      <p:nvGrpSpPr>
        <p:cNvPr id="1" name=""/>
        <p:cNvGrpSpPr/>
        <p:nvPr/>
      </p:nvGrpSpPr>
      <p:grpSpPr>
        <a:xfrm>
          <a:off x="0" y="0"/>
          <a:ext cx="0" cy="0"/>
          <a:chOff x="0" y="0"/>
          <a:chExt cx="0" cy="0"/>
        </a:xfrm>
      </p:grpSpPr>
      <p:sp>
        <p:nvSpPr>
          <p:cNvPr id="2" name="TextBox 1"/>
          <p:cNvSpPr txBox="1"/>
          <p:nvPr/>
        </p:nvSpPr>
        <p:spPr>
          <a:xfrm>
            <a:off x="6222" y="186612"/>
            <a:ext cx="3244927" cy="707886"/>
          </a:xfrm>
          <a:prstGeom prst="rect">
            <a:avLst/>
          </a:prstGeom>
          <a:noFill/>
        </p:spPr>
        <p:txBody>
          <a:bodyPr wrap="none" rtlCol="0">
            <a:spAutoFit/>
          </a:bodyPr>
          <a:lstStyle/>
          <a:p>
            <a:r>
              <a:rPr lang="en-GB" sz="4000" dirty="0" smtClean="0">
                <a:solidFill>
                  <a:schemeClr val="bg1"/>
                </a:solidFill>
                <a:effectLst>
                  <a:glow rad="101600">
                    <a:schemeClr val="tx1">
                      <a:lumMod val="85000"/>
                      <a:lumOff val="15000"/>
                      <a:alpha val="60000"/>
                    </a:schemeClr>
                  </a:glow>
                </a:effectLst>
                <a:latin typeface="+mj-lt"/>
              </a:rPr>
              <a:t>Support Teams</a:t>
            </a:r>
            <a:endParaRPr lang="en-GB" sz="4000" dirty="0">
              <a:solidFill>
                <a:schemeClr val="bg1"/>
              </a:solidFill>
              <a:effectLst>
                <a:glow rad="101600">
                  <a:schemeClr val="tx1">
                    <a:lumMod val="85000"/>
                    <a:lumOff val="15000"/>
                    <a:alpha val="60000"/>
                  </a:schemeClr>
                </a:glow>
              </a:effectLst>
              <a:latin typeface="+mj-lt"/>
            </a:endParaRPr>
          </a:p>
        </p:txBody>
      </p:sp>
      <p:pic>
        <p:nvPicPr>
          <p:cNvPr id="11266" name="Picture 2" descr="http://www.innovernsolutions.com/wp-content/uploads/banne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 y="2827320"/>
            <a:ext cx="12185778" cy="4030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38386" y="1611823"/>
            <a:ext cx="10073899" cy="2185214"/>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solidFill>
                  <a:schemeClr val="bg1"/>
                </a:solidFill>
                <a:effectLst>
                  <a:glow rad="101600">
                    <a:schemeClr val="tx1">
                      <a:lumMod val="85000"/>
                      <a:lumOff val="15000"/>
                      <a:alpha val="60000"/>
                    </a:schemeClr>
                  </a:glow>
                </a:effectLst>
              </a:rPr>
              <a:t>…</a:t>
            </a:r>
          </a:p>
          <a:p>
            <a:pPr marL="457200" indent="-457200">
              <a:buFont typeface="Arial" panose="020B0604020202020204" pitchFamily="34" charset="0"/>
              <a:buChar char="•"/>
            </a:pPr>
            <a:endParaRPr lang="en-GB" sz="2800" dirty="0" smtClean="0">
              <a:solidFill>
                <a:schemeClr val="bg1"/>
              </a:solidFill>
              <a:effectLst>
                <a:glow rad="101600">
                  <a:schemeClr val="tx1">
                    <a:lumMod val="85000"/>
                    <a:lumOff val="15000"/>
                    <a:alpha val="60000"/>
                  </a:schemeClr>
                </a:glow>
              </a:effectLst>
            </a:endParaRPr>
          </a:p>
          <a:p>
            <a:pPr marL="457200" indent="-457200">
              <a:buFont typeface="Arial" panose="020B0604020202020204" pitchFamily="34" charset="0"/>
              <a:buChar char="•"/>
            </a:pPr>
            <a:endParaRPr lang="en-GB" sz="2800" dirty="0">
              <a:solidFill>
                <a:schemeClr val="bg1"/>
              </a:solidFill>
              <a:effectLst>
                <a:glow rad="101600">
                  <a:schemeClr val="tx1">
                    <a:lumMod val="85000"/>
                    <a:lumOff val="15000"/>
                    <a:alpha val="60000"/>
                  </a:schemeClr>
                </a:glow>
              </a:effectLst>
            </a:endParaRPr>
          </a:p>
          <a:p>
            <a:pPr lvl="1"/>
            <a:endParaRPr lang="en-GB" sz="2400" dirty="0">
              <a:solidFill>
                <a:schemeClr val="bg1"/>
              </a:solidFill>
              <a:effectLst>
                <a:glow rad="101600">
                  <a:schemeClr val="tx1">
                    <a:lumMod val="85000"/>
                    <a:lumOff val="15000"/>
                    <a:alpha val="60000"/>
                  </a:schemeClr>
                </a:glow>
              </a:effectLst>
            </a:endParaRPr>
          </a:p>
          <a:p>
            <a:endParaRPr lang="en-GB" sz="2800" dirty="0" smtClean="0">
              <a:solidFill>
                <a:schemeClr val="bg1"/>
              </a:solidFill>
              <a:effectLst>
                <a:glow rad="101600">
                  <a:schemeClr val="tx1">
                    <a:lumMod val="85000"/>
                    <a:lumOff val="15000"/>
                    <a:alpha val="60000"/>
                  </a:schemeClr>
                </a:glow>
              </a:effectLst>
              <a:latin typeface="+mj-lt"/>
            </a:endParaRPr>
          </a:p>
        </p:txBody>
      </p:sp>
    </p:spTree>
    <p:extLst>
      <p:ext uri="{BB962C8B-B14F-4D97-AF65-F5344CB8AC3E}">
        <p14:creationId xmlns:p14="http://schemas.microsoft.com/office/powerpoint/2010/main" val="2519917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3975" t="1925" b="20155"/>
          <a:stretch/>
        </p:blipFill>
        <p:spPr>
          <a:xfrm>
            <a:off x="-174172" y="-116114"/>
            <a:ext cx="10726057" cy="7126514"/>
          </a:xfrm>
          <a:prstGeom prst="rect">
            <a:avLst/>
          </a:prstGeom>
        </p:spPr>
      </p:pic>
      <p:pic>
        <p:nvPicPr>
          <p:cNvPr id="14338" name="Picture 2" descr="http://www.mckinsey.com/~/media/McKinsey/Industries/Financial%20Services/Our%20Insights/Remote%20advice%20in%20life%20insurance%20A%20new%20route%20to%20the%20customer/remote-advice-in-life-insurance-a-new-route-to-the-customer_522442527_1536x1536.ashx"/>
          <p:cNvPicPr>
            <a:picLocks noChangeAspect="1" noChangeArrowheads="1"/>
          </p:cNvPicPr>
          <p:nvPr/>
        </p:nvPicPr>
        <p:blipFill rotWithShape="1">
          <a:blip r:embed="rId4">
            <a:extLst>
              <a:ext uri="{28A0092B-C50C-407E-A947-70E740481C1C}">
                <a14:useLocalDpi xmlns:a14="http://schemas.microsoft.com/office/drawing/2010/main" val="0"/>
              </a:ext>
            </a:extLst>
          </a:blip>
          <a:srcRect b="18876"/>
          <a:stretch/>
        </p:blipFill>
        <p:spPr bwMode="auto">
          <a:xfrm>
            <a:off x="3621995" y="0"/>
            <a:ext cx="8570005" cy="69523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22" y="186612"/>
            <a:ext cx="2642198" cy="707886"/>
          </a:xfrm>
          <a:prstGeom prst="rect">
            <a:avLst/>
          </a:prstGeom>
          <a:noFill/>
        </p:spPr>
        <p:txBody>
          <a:bodyPr wrap="none" rtlCol="0">
            <a:spAutoFit/>
          </a:bodyPr>
          <a:lstStyle/>
          <a:p>
            <a:r>
              <a:rPr lang="en-GB" sz="4000" dirty="0" smtClean="0">
                <a:solidFill>
                  <a:schemeClr val="bg1"/>
                </a:solidFill>
                <a:effectLst>
                  <a:glow rad="177800">
                    <a:schemeClr val="tx1">
                      <a:alpha val="60000"/>
                    </a:schemeClr>
                  </a:glow>
                </a:effectLst>
                <a:latin typeface="+mj-lt"/>
              </a:rPr>
              <a:t>Sales Teams</a:t>
            </a:r>
            <a:endParaRPr lang="en-GB" sz="4000" dirty="0">
              <a:solidFill>
                <a:schemeClr val="bg1"/>
              </a:solidFill>
              <a:effectLst>
                <a:glow rad="177800">
                  <a:schemeClr val="tx1">
                    <a:alpha val="60000"/>
                  </a:schemeClr>
                </a:glow>
              </a:effectLst>
              <a:latin typeface="+mj-lt"/>
            </a:endParaRPr>
          </a:p>
        </p:txBody>
      </p:sp>
      <p:sp>
        <p:nvSpPr>
          <p:cNvPr id="4" name="TextBox 3"/>
          <p:cNvSpPr txBox="1"/>
          <p:nvPr/>
        </p:nvSpPr>
        <p:spPr>
          <a:xfrm>
            <a:off x="1038386" y="1611823"/>
            <a:ext cx="10073899" cy="954107"/>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solidFill>
                  <a:schemeClr val="bg1"/>
                </a:solidFill>
                <a:effectLst>
                  <a:glow rad="177800">
                    <a:schemeClr val="tx1">
                      <a:alpha val="60000"/>
                    </a:schemeClr>
                  </a:glow>
                </a:effectLst>
              </a:rPr>
              <a:t>…</a:t>
            </a:r>
            <a:endParaRPr lang="en-GB" sz="2800" dirty="0">
              <a:solidFill>
                <a:schemeClr val="bg1"/>
              </a:solidFill>
              <a:effectLst>
                <a:glow rad="177800">
                  <a:schemeClr val="tx1">
                    <a:alpha val="60000"/>
                  </a:schemeClr>
                </a:glow>
              </a:effectLst>
            </a:endParaRPr>
          </a:p>
          <a:p>
            <a:pPr marL="457200" indent="-457200">
              <a:buFont typeface="Arial" panose="020B0604020202020204" pitchFamily="34" charset="0"/>
              <a:buChar char="•"/>
            </a:pPr>
            <a:endParaRPr lang="en-GB" sz="2800" dirty="0" smtClean="0">
              <a:solidFill>
                <a:schemeClr val="bg1"/>
              </a:solidFill>
              <a:effectLst>
                <a:glow rad="177800">
                  <a:schemeClr val="tx1">
                    <a:alpha val="60000"/>
                  </a:schemeClr>
                </a:glow>
              </a:effectLst>
              <a:latin typeface="+mj-lt"/>
            </a:endParaRPr>
          </a:p>
        </p:txBody>
      </p:sp>
    </p:spTree>
    <p:extLst>
      <p:ext uri="{BB962C8B-B14F-4D97-AF65-F5344CB8AC3E}">
        <p14:creationId xmlns:p14="http://schemas.microsoft.com/office/powerpoint/2010/main" val="1269169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lum bright="70000" contrast="-70000"/>
          </a:blip>
          <a:stretch>
            <a:fillRect/>
          </a:stretch>
        </p:blipFill>
        <p:spPr>
          <a:xfrm>
            <a:off x="-399238" y="-228143"/>
            <a:ext cx="12990476" cy="7314286"/>
          </a:xfrm>
          <a:prstGeom prst="rect">
            <a:avLst/>
          </a:prstGeom>
        </p:spPr>
      </p:pic>
      <p:sp>
        <p:nvSpPr>
          <p:cNvPr id="3" name="Text Placeholder 2"/>
          <p:cNvSpPr>
            <a:spLocks noGrp="1"/>
          </p:cNvSpPr>
          <p:nvPr>
            <p:ph type="body" idx="4294967295"/>
          </p:nvPr>
        </p:nvSpPr>
        <p:spPr>
          <a:xfrm>
            <a:off x="0" y="80963"/>
            <a:ext cx="7772400" cy="971550"/>
          </a:xfrm>
        </p:spPr>
        <p:txBody>
          <a:bodyPr>
            <a:normAutofit/>
          </a:bodyPr>
          <a:lstStyle/>
          <a:p>
            <a:pPr marL="0" indent="0">
              <a:buNone/>
            </a:pPr>
            <a:r>
              <a:rPr lang="en-GB" sz="4000" dirty="0" smtClean="0">
                <a:latin typeface="+mj-lt"/>
              </a:rPr>
              <a:t>I am… </a:t>
            </a:r>
            <a:endParaRPr lang="en-GB" sz="4000" dirty="0">
              <a:latin typeface="+mj-lt"/>
            </a:endParaRPr>
          </a:p>
        </p:txBody>
      </p:sp>
      <p:sp>
        <p:nvSpPr>
          <p:cNvPr id="5" name="Text Placeholder 1"/>
          <p:cNvSpPr txBox="1">
            <a:spLocks/>
          </p:cNvSpPr>
          <p:nvPr/>
        </p:nvSpPr>
        <p:spPr>
          <a:xfrm>
            <a:off x="1227831" y="3519232"/>
            <a:ext cx="5743548" cy="1500187"/>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baseline="0">
                <a:solidFill>
                  <a:srgbClr val="00535E"/>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9pPr>
          </a:lstStyle>
          <a:p>
            <a:r>
              <a:rPr lang="en-GB" b="1" dirty="0" smtClean="0">
                <a:solidFill>
                  <a:schemeClr val="tx1"/>
                </a:solidFill>
                <a:latin typeface="+mj-lt"/>
              </a:rPr>
              <a:t>Name</a:t>
            </a:r>
          </a:p>
          <a:p>
            <a:r>
              <a:rPr lang="en-GB" sz="1800" dirty="0" smtClean="0">
                <a:solidFill>
                  <a:schemeClr val="tx1"/>
                </a:solidFill>
                <a:latin typeface="+mj-lt"/>
              </a:rPr>
              <a:t>Role</a:t>
            </a:r>
          </a:p>
          <a:p>
            <a:r>
              <a:rPr lang="en-GB" sz="1800" dirty="0" smtClean="0">
                <a:solidFill>
                  <a:schemeClr val="tx1"/>
                </a:solidFill>
                <a:latin typeface="+mj-lt"/>
              </a:rPr>
              <a:t>Company</a:t>
            </a:r>
            <a:endParaRPr lang="en-GB" sz="1800" dirty="0">
              <a:solidFill>
                <a:schemeClr val="tx1"/>
              </a:solidFill>
              <a:latin typeface="+mj-lt"/>
            </a:endParaRPr>
          </a:p>
          <a:p>
            <a:r>
              <a:rPr lang="en-GB" sz="1800" dirty="0" smtClean="0">
                <a:solidFill>
                  <a:schemeClr val="tx1"/>
                </a:solidFill>
                <a:latin typeface="+mj-lt"/>
              </a:rPr>
              <a:t>Email:</a:t>
            </a:r>
            <a:endParaRPr lang="en-GB" sz="1800" dirty="0">
              <a:latin typeface="+mj-lt"/>
            </a:endParaRPr>
          </a:p>
        </p:txBody>
      </p:sp>
      <p:sp>
        <p:nvSpPr>
          <p:cNvPr id="2" name="TextBox 1"/>
          <p:cNvSpPr txBox="1"/>
          <p:nvPr/>
        </p:nvSpPr>
        <p:spPr>
          <a:xfrm>
            <a:off x="6271183" y="3519232"/>
            <a:ext cx="1800000" cy="2160000"/>
          </a:xfrm>
          <a:prstGeom prst="rect">
            <a:avLst/>
          </a:prstGeom>
          <a:noFill/>
          <a:ln>
            <a:solidFill>
              <a:schemeClr val="accent1"/>
            </a:solidFill>
          </a:ln>
        </p:spPr>
        <p:txBody>
          <a:bodyPr wrap="square" rtlCol="0">
            <a:spAutoFit/>
          </a:bodyPr>
          <a:lstStyle/>
          <a:p>
            <a:r>
              <a:rPr lang="en-GB" dirty="0" smtClean="0"/>
              <a:t>Image of </a:t>
            </a:r>
          </a:p>
          <a:p>
            <a:r>
              <a:rPr lang="en-GB" dirty="0" smtClean="0"/>
              <a:t>Facilitator</a:t>
            </a:r>
            <a:endParaRPr lang="en-GB" dirty="0"/>
          </a:p>
        </p:txBody>
      </p:sp>
    </p:spTree>
    <p:extLst>
      <p:ext uri="{BB962C8B-B14F-4D97-AF65-F5344CB8AC3E}">
        <p14:creationId xmlns:p14="http://schemas.microsoft.com/office/powerpoint/2010/main" val="3081100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duotone>
              <a:prstClr val="black"/>
              <a:schemeClr val="accent1">
                <a:lumMod val="20000"/>
                <a:lumOff val="80000"/>
                <a:tint val="45000"/>
                <a:satMod val="400000"/>
              </a:schemeClr>
            </a:duotone>
          </a:blip>
          <a:srcRect l="17281" t="16224"/>
          <a:stretch/>
        </p:blipFill>
        <p:spPr>
          <a:xfrm>
            <a:off x="-101600" y="-188687"/>
            <a:ext cx="12293600" cy="5836205"/>
          </a:xfrm>
          <a:prstGeom prst="rect">
            <a:avLst/>
          </a:prstGeom>
        </p:spPr>
      </p:pic>
      <p:pic>
        <p:nvPicPr>
          <p:cNvPr id="3" name="Picture 2"/>
          <p:cNvPicPr>
            <a:picLocks noChangeAspect="1"/>
          </p:cNvPicPr>
          <p:nvPr/>
        </p:nvPicPr>
        <p:blipFill rotWithShape="1">
          <a:blip r:embed="rId4">
            <a:duotone>
              <a:prstClr val="black"/>
              <a:schemeClr val="accent1">
                <a:lumMod val="20000"/>
                <a:lumOff val="80000"/>
                <a:tint val="45000"/>
                <a:satMod val="400000"/>
              </a:schemeClr>
            </a:duotone>
          </a:blip>
          <a:srcRect l="17847" r="-2"/>
          <a:stretch/>
        </p:blipFill>
        <p:spPr>
          <a:xfrm>
            <a:off x="-101599" y="2017486"/>
            <a:ext cx="12357878" cy="4935765"/>
          </a:xfrm>
          <a:prstGeom prst="rect">
            <a:avLst/>
          </a:prstGeom>
          <a:effectLst>
            <a:softEdge rad="31750"/>
          </a:effectLst>
        </p:spPr>
      </p:pic>
      <p:sp>
        <p:nvSpPr>
          <p:cNvPr id="2" name="TextBox 1"/>
          <p:cNvSpPr txBox="1"/>
          <p:nvPr/>
        </p:nvSpPr>
        <p:spPr>
          <a:xfrm>
            <a:off x="6222" y="186612"/>
            <a:ext cx="5719964" cy="707886"/>
          </a:xfrm>
          <a:prstGeom prst="rect">
            <a:avLst/>
          </a:prstGeom>
          <a:noFill/>
        </p:spPr>
        <p:txBody>
          <a:bodyPr wrap="none" rtlCol="0">
            <a:spAutoFit/>
          </a:bodyPr>
          <a:lstStyle/>
          <a:p>
            <a:r>
              <a:rPr lang="en-GB" sz="4000" dirty="0" smtClean="0">
                <a:effectLst>
                  <a:glow rad="127000">
                    <a:schemeClr val="bg1">
                      <a:alpha val="60000"/>
                    </a:schemeClr>
                  </a:glow>
                </a:effectLst>
                <a:latin typeface="+mj-lt"/>
              </a:rPr>
              <a:t>Finance, Human Resources</a:t>
            </a:r>
            <a:endParaRPr lang="en-GB" sz="4000" dirty="0">
              <a:effectLst>
                <a:glow rad="127000">
                  <a:schemeClr val="bg1">
                    <a:alpha val="60000"/>
                  </a:schemeClr>
                </a:glow>
              </a:effectLst>
              <a:latin typeface="+mj-lt"/>
            </a:endParaRPr>
          </a:p>
        </p:txBody>
      </p:sp>
      <p:sp>
        <p:nvSpPr>
          <p:cNvPr id="4" name="TextBox 3"/>
          <p:cNvSpPr txBox="1"/>
          <p:nvPr/>
        </p:nvSpPr>
        <p:spPr>
          <a:xfrm>
            <a:off x="1038386" y="1611823"/>
            <a:ext cx="10073899" cy="1384995"/>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effectLst>
                  <a:glow rad="101600">
                    <a:schemeClr val="bg1">
                      <a:alpha val="76000"/>
                    </a:schemeClr>
                  </a:glow>
                </a:effectLst>
              </a:rPr>
              <a:t>…</a:t>
            </a:r>
          </a:p>
          <a:p>
            <a:endParaRPr lang="en-GB" sz="2800" dirty="0">
              <a:effectLst>
                <a:glow rad="127000">
                  <a:schemeClr val="bg1">
                    <a:alpha val="60000"/>
                  </a:schemeClr>
                </a:glow>
              </a:effectLst>
            </a:endParaRPr>
          </a:p>
          <a:p>
            <a:endParaRPr lang="en-GB" sz="2800" dirty="0">
              <a:effectLst>
                <a:glow rad="127000">
                  <a:schemeClr val="bg1">
                    <a:alpha val="60000"/>
                  </a:schemeClr>
                </a:glow>
              </a:effectLst>
              <a:latin typeface="+mj-lt"/>
            </a:endParaRPr>
          </a:p>
        </p:txBody>
      </p:sp>
    </p:spTree>
    <p:extLst>
      <p:ext uri="{BB962C8B-B14F-4D97-AF65-F5344CB8AC3E}">
        <p14:creationId xmlns:p14="http://schemas.microsoft.com/office/powerpoint/2010/main" val="1841784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financialscoop.net/wp-content/uploads/2015/02/wealth-addic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900"/>
          <a:stretch/>
        </p:blipFill>
        <p:spPr bwMode="auto">
          <a:xfrm flipH="1">
            <a:off x="1283993" y="-72574"/>
            <a:ext cx="11169264" cy="7139462"/>
          </a:xfrm>
          <a:prstGeom prst="rect">
            <a:avLst/>
          </a:prstGeom>
          <a:noFill/>
          <a:effectLst>
            <a:softEdge rad="190500"/>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flipV="1">
            <a:off x="-40260" y="788649"/>
            <a:ext cx="1228571" cy="1228571"/>
          </a:xfrm>
          <a:prstGeom prst="rect">
            <a:avLst/>
          </a:prstGeom>
        </p:spPr>
      </p:pic>
      <p:sp>
        <p:nvSpPr>
          <p:cNvPr id="2" name="TextBox 1"/>
          <p:cNvSpPr txBox="1"/>
          <p:nvPr/>
        </p:nvSpPr>
        <p:spPr>
          <a:xfrm>
            <a:off x="6222" y="186612"/>
            <a:ext cx="4348498" cy="707886"/>
          </a:xfrm>
          <a:prstGeom prst="rect">
            <a:avLst/>
          </a:prstGeom>
          <a:noFill/>
        </p:spPr>
        <p:txBody>
          <a:bodyPr wrap="none" rtlCol="0">
            <a:spAutoFit/>
          </a:bodyPr>
          <a:lstStyle/>
          <a:p>
            <a:r>
              <a:rPr lang="en-GB" sz="4000" dirty="0" smtClean="0">
                <a:effectLst>
                  <a:glow rad="76200">
                    <a:schemeClr val="bg1">
                      <a:alpha val="82000"/>
                    </a:schemeClr>
                  </a:glow>
                </a:effectLst>
                <a:latin typeface="+mj-lt"/>
              </a:rPr>
              <a:t>Upper Management</a:t>
            </a:r>
            <a:endParaRPr lang="en-GB" sz="4000" dirty="0">
              <a:effectLst>
                <a:glow rad="76200">
                  <a:schemeClr val="bg1">
                    <a:alpha val="82000"/>
                  </a:schemeClr>
                </a:glow>
              </a:effectLst>
              <a:latin typeface="+mj-lt"/>
            </a:endParaRPr>
          </a:p>
        </p:txBody>
      </p:sp>
      <p:sp>
        <p:nvSpPr>
          <p:cNvPr id="4" name="TextBox 3"/>
          <p:cNvSpPr txBox="1"/>
          <p:nvPr/>
        </p:nvSpPr>
        <p:spPr>
          <a:xfrm>
            <a:off x="1038386" y="1611823"/>
            <a:ext cx="10073899" cy="954107"/>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effectLst>
                  <a:glow rad="76200">
                    <a:schemeClr val="bg1">
                      <a:alpha val="82000"/>
                    </a:schemeClr>
                  </a:glow>
                </a:effectLst>
              </a:rPr>
              <a:t>…</a:t>
            </a:r>
            <a:endParaRPr lang="en-GB" sz="2800" dirty="0">
              <a:effectLst>
                <a:glow rad="76200">
                  <a:schemeClr val="bg1">
                    <a:alpha val="82000"/>
                  </a:schemeClr>
                </a:glow>
              </a:effectLst>
            </a:endParaRPr>
          </a:p>
          <a:p>
            <a:endParaRPr lang="en-GB" sz="2800" dirty="0" smtClean="0">
              <a:effectLst>
                <a:glow rad="76200">
                  <a:schemeClr val="bg1">
                    <a:alpha val="82000"/>
                  </a:schemeClr>
                </a:glow>
              </a:effectLst>
              <a:latin typeface="+mj-lt"/>
            </a:endParaRPr>
          </a:p>
        </p:txBody>
      </p:sp>
      <p:pic>
        <p:nvPicPr>
          <p:cNvPr id="3" name="Picture 2"/>
          <p:cNvPicPr>
            <a:picLocks noChangeAspect="1"/>
          </p:cNvPicPr>
          <p:nvPr/>
        </p:nvPicPr>
        <p:blipFill>
          <a:blip r:embed="rId5"/>
          <a:stretch>
            <a:fillRect/>
          </a:stretch>
        </p:blipFill>
        <p:spPr>
          <a:xfrm>
            <a:off x="-287436" y="6210381"/>
            <a:ext cx="1571429" cy="647619"/>
          </a:xfrm>
          <a:prstGeom prst="rect">
            <a:avLst/>
          </a:prstGeom>
        </p:spPr>
      </p:pic>
      <p:pic>
        <p:nvPicPr>
          <p:cNvPr id="5" name="Picture 4"/>
          <p:cNvPicPr>
            <a:picLocks noChangeAspect="1"/>
          </p:cNvPicPr>
          <p:nvPr/>
        </p:nvPicPr>
        <p:blipFill>
          <a:blip r:embed="rId6"/>
          <a:stretch>
            <a:fillRect/>
          </a:stretch>
        </p:blipFill>
        <p:spPr>
          <a:xfrm>
            <a:off x="1038386" y="4859454"/>
            <a:ext cx="1857143" cy="780952"/>
          </a:xfrm>
          <a:prstGeom prst="rect">
            <a:avLst/>
          </a:prstGeom>
        </p:spPr>
      </p:pic>
    </p:spTree>
    <p:extLst>
      <p:ext uri="{BB962C8B-B14F-4D97-AF65-F5344CB8AC3E}">
        <p14:creationId xmlns:p14="http://schemas.microsoft.com/office/powerpoint/2010/main" val="19889482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00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47" y="-2225596"/>
            <a:ext cx="12088906" cy="9066680"/>
          </a:xfrm>
          <a:prstGeom prst="rect">
            <a:avLst/>
          </a:prstGeom>
        </p:spPr>
      </p:pic>
    </p:spTree>
    <p:extLst>
      <p:ext uri="{BB962C8B-B14F-4D97-AF65-F5344CB8AC3E}">
        <p14:creationId xmlns:p14="http://schemas.microsoft.com/office/powerpoint/2010/main" val="42185505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ev2ops.org/wp-content/uploads/2010/02/WallOfConfu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543" y="1077686"/>
            <a:ext cx="6139543"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578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2E38"/>
        </a:solidFill>
        <a:effectLst/>
      </p:bgPr>
    </p:bg>
    <p:spTree>
      <p:nvGrpSpPr>
        <p:cNvPr id="1" name=""/>
        <p:cNvGrpSpPr/>
        <p:nvPr/>
      </p:nvGrpSpPr>
      <p:grpSpPr>
        <a:xfrm>
          <a:off x="0" y="0"/>
          <a:ext cx="0" cy="0"/>
          <a:chOff x="0" y="0"/>
          <a:chExt cx="0" cy="0"/>
        </a:xfrm>
      </p:grpSpPr>
      <p:sp>
        <p:nvSpPr>
          <p:cNvPr id="2" name="Rectangle 1"/>
          <p:cNvSpPr/>
          <p:nvPr/>
        </p:nvSpPr>
        <p:spPr>
          <a:xfrm>
            <a:off x="1828801" y="6262256"/>
            <a:ext cx="8714509" cy="443345"/>
          </a:xfrm>
          <a:prstGeom prst="rect">
            <a:avLst/>
          </a:prstGeom>
          <a:solidFill>
            <a:srgbClr val="272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1080654" y="1596043"/>
            <a:ext cx="1848326" cy="769441"/>
          </a:xfrm>
          <a:prstGeom prst="rect">
            <a:avLst/>
          </a:prstGeom>
          <a:noFill/>
        </p:spPr>
        <p:txBody>
          <a:bodyPr wrap="none" rtlCol="0">
            <a:spAutoFit/>
          </a:bodyPr>
          <a:lstStyle/>
          <a:p>
            <a:r>
              <a:rPr lang="en-GB" sz="4400" dirty="0" smtClean="0">
                <a:solidFill>
                  <a:schemeClr val="bg1">
                    <a:lumMod val="95000"/>
                  </a:schemeClr>
                </a:solidFill>
                <a:latin typeface="+mj-lt"/>
              </a:rPr>
              <a:t>Culture</a:t>
            </a:r>
          </a:p>
        </p:txBody>
      </p:sp>
      <p:sp>
        <p:nvSpPr>
          <p:cNvPr id="5" name="TextBox 4"/>
          <p:cNvSpPr txBox="1"/>
          <p:nvPr/>
        </p:nvSpPr>
        <p:spPr>
          <a:xfrm>
            <a:off x="1080654" y="2265217"/>
            <a:ext cx="2876300" cy="769441"/>
          </a:xfrm>
          <a:prstGeom prst="rect">
            <a:avLst/>
          </a:prstGeom>
          <a:noFill/>
        </p:spPr>
        <p:txBody>
          <a:bodyPr wrap="none" rtlCol="0">
            <a:spAutoFit/>
          </a:bodyPr>
          <a:lstStyle/>
          <a:p>
            <a:r>
              <a:rPr lang="en-GB" sz="4400" dirty="0" smtClean="0">
                <a:solidFill>
                  <a:schemeClr val="bg1">
                    <a:lumMod val="95000"/>
                  </a:schemeClr>
                </a:solidFill>
                <a:latin typeface="+mj-lt"/>
              </a:rPr>
              <a:t>Automation</a:t>
            </a:r>
          </a:p>
        </p:txBody>
      </p:sp>
      <p:sp>
        <p:nvSpPr>
          <p:cNvPr id="6" name="TextBox 5"/>
          <p:cNvSpPr txBox="1"/>
          <p:nvPr/>
        </p:nvSpPr>
        <p:spPr>
          <a:xfrm>
            <a:off x="1080654" y="2934391"/>
            <a:ext cx="1258678" cy="769441"/>
          </a:xfrm>
          <a:prstGeom prst="rect">
            <a:avLst/>
          </a:prstGeom>
          <a:noFill/>
        </p:spPr>
        <p:txBody>
          <a:bodyPr wrap="none" rtlCol="0">
            <a:spAutoFit/>
          </a:bodyPr>
          <a:lstStyle/>
          <a:p>
            <a:r>
              <a:rPr lang="en-GB" sz="4400" dirty="0" smtClean="0">
                <a:solidFill>
                  <a:schemeClr val="bg1">
                    <a:lumMod val="95000"/>
                  </a:schemeClr>
                </a:solidFill>
                <a:latin typeface="+mj-lt"/>
              </a:rPr>
              <a:t>Lean</a:t>
            </a:r>
          </a:p>
        </p:txBody>
      </p:sp>
      <p:sp>
        <p:nvSpPr>
          <p:cNvPr id="7" name="TextBox 6"/>
          <p:cNvSpPr txBox="1"/>
          <p:nvPr/>
        </p:nvSpPr>
        <p:spPr>
          <a:xfrm>
            <a:off x="1080654" y="3603565"/>
            <a:ext cx="3380092" cy="769441"/>
          </a:xfrm>
          <a:prstGeom prst="rect">
            <a:avLst/>
          </a:prstGeom>
          <a:noFill/>
        </p:spPr>
        <p:txBody>
          <a:bodyPr wrap="none" rtlCol="0">
            <a:spAutoFit/>
          </a:bodyPr>
          <a:lstStyle/>
          <a:p>
            <a:r>
              <a:rPr lang="en-GB" sz="4400" dirty="0" smtClean="0">
                <a:solidFill>
                  <a:schemeClr val="bg1">
                    <a:lumMod val="95000"/>
                  </a:schemeClr>
                </a:solidFill>
                <a:latin typeface="+mj-lt"/>
              </a:rPr>
              <a:t>Measurement</a:t>
            </a:r>
          </a:p>
        </p:txBody>
      </p:sp>
      <p:sp>
        <p:nvSpPr>
          <p:cNvPr id="8" name="TextBox 7"/>
          <p:cNvSpPr txBox="1"/>
          <p:nvPr/>
        </p:nvSpPr>
        <p:spPr>
          <a:xfrm>
            <a:off x="1080654" y="4272738"/>
            <a:ext cx="1875835" cy="769441"/>
          </a:xfrm>
          <a:prstGeom prst="rect">
            <a:avLst/>
          </a:prstGeom>
          <a:noFill/>
        </p:spPr>
        <p:txBody>
          <a:bodyPr wrap="none" rtlCol="0">
            <a:spAutoFit/>
          </a:bodyPr>
          <a:lstStyle/>
          <a:p>
            <a:r>
              <a:rPr lang="en-GB" sz="4400" dirty="0" smtClean="0">
                <a:solidFill>
                  <a:schemeClr val="bg1">
                    <a:lumMod val="95000"/>
                  </a:schemeClr>
                </a:solidFill>
                <a:latin typeface="+mj-lt"/>
              </a:rPr>
              <a:t>Sharing</a:t>
            </a:r>
          </a:p>
        </p:txBody>
      </p:sp>
      <p:sp>
        <p:nvSpPr>
          <p:cNvPr id="9" name="TextBox 8"/>
          <p:cNvSpPr txBox="1">
            <a:spLocks/>
          </p:cNvSpPr>
          <p:nvPr/>
        </p:nvSpPr>
        <p:spPr>
          <a:xfrm>
            <a:off x="5056910" y="1598462"/>
            <a:ext cx="5891176" cy="767022"/>
          </a:xfrm>
          <a:prstGeom prst="rect">
            <a:avLst/>
          </a:prstGeom>
          <a:solidFill>
            <a:schemeClr val="accent1">
              <a:lumMod val="40000"/>
              <a:lumOff val="60000"/>
            </a:schemeClr>
          </a:solidFill>
        </p:spPr>
        <p:txBody>
          <a:bodyPr wrap="none" rtlCol="0">
            <a:noAutofit/>
          </a:bodyPr>
          <a:lstStyle/>
          <a:p>
            <a:endParaRPr lang="en-GB" sz="2000" dirty="0" smtClean="0">
              <a:latin typeface="+mj-lt"/>
            </a:endParaRPr>
          </a:p>
        </p:txBody>
      </p:sp>
      <p:sp>
        <p:nvSpPr>
          <p:cNvPr id="10" name="TextBox 9"/>
          <p:cNvSpPr txBox="1">
            <a:spLocks/>
          </p:cNvSpPr>
          <p:nvPr/>
        </p:nvSpPr>
        <p:spPr>
          <a:xfrm>
            <a:off x="5056909" y="2267636"/>
            <a:ext cx="5891176" cy="767022"/>
          </a:xfrm>
          <a:prstGeom prst="rect">
            <a:avLst/>
          </a:prstGeom>
          <a:solidFill>
            <a:schemeClr val="accent1">
              <a:lumMod val="40000"/>
              <a:lumOff val="60000"/>
            </a:schemeClr>
          </a:solidFill>
        </p:spPr>
        <p:txBody>
          <a:bodyPr wrap="none" rtlCol="0">
            <a:noAutofit/>
          </a:bodyPr>
          <a:lstStyle/>
          <a:p>
            <a:endParaRPr lang="en-GB" sz="2000" dirty="0" smtClean="0">
              <a:latin typeface="+mj-lt"/>
            </a:endParaRPr>
          </a:p>
        </p:txBody>
      </p:sp>
      <p:sp>
        <p:nvSpPr>
          <p:cNvPr id="11" name="TextBox 10"/>
          <p:cNvSpPr txBox="1">
            <a:spLocks/>
          </p:cNvSpPr>
          <p:nvPr/>
        </p:nvSpPr>
        <p:spPr>
          <a:xfrm>
            <a:off x="5056909" y="2936810"/>
            <a:ext cx="5891176" cy="767022"/>
          </a:xfrm>
          <a:prstGeom prst="rect">
            <a:avLst/>
          </a:prstGeom>
          <a:solidFill>
            <a:schemeClr val="accent1">
              <a:lumMod val="40000"/>
              <a:lumOff val="60000"/>
            </a:schemeClr>
          </a:solidFill>
        </p:spPr>
        <p:txBody>
          <a:bodyPr wrap="none" rtlCol="0">
            <a:noAutofit/>
          </a:bodyPr>
          <a:lstStyle/>
          <a:p>
            <a:endParaRPr lang="en-GB" sz="2000" dirty="0" smtClean="0">
              <a:latin typeface="+mj-lt"/>
            </a:endParaRPr>
          </a:p>
        </p:txBody>
      </p:sp>
      <p:sp>
        <p:nvSpPr>
          <p:cNvPr id="12" name="TextBox 11"/>
          <p:cNvSpPr txBox="1">
            <a:spLocks/>
          </p:cNvSpPr>
          <p:nvPr/>
        </p:nvSpPr>
        <p:spPr>
          <a:xfrm>
            <a:off x="5056910" y="3605984"/>
            <a:ext cx="5891176" cy="767022"/>
          </a:xfrm>
          <a:prstGeom prst="rect">
            <a:avLst/>
          </a:prstGeom>
          <a:solidFill>
            <a:schemeClr val="accent1">
              <a:lumMod val="40000"/>
              <a:lumOff val="60000"/>
            </a:schemeClr>
          </a:solidFill>
        </p:spPr>
        <p:txBody>
          <a:bodyPr wrap="none" rtlCol="0">
            <a:noAutofit/>
          </a:bodyPr>
          <a:lstStyle/>
          <a:p>
            <a:endParaRPr lang="en-GB" sz="2000" dirty="0" smtClean="0">
              <a:latin typeface="+mj-lt"/>
            </a:endParaRPr>
          </a:p>
        </p:txBody>
      </p:sp>
      <p:sp>
        <p:nvSpPr>
          <p:cNvPr id="13" name="TextBox 12"/>
          <p:cNvSpPr txBox="1">
            <a:spLocks/>
          </p:cNvSpPr>
          <p:nvPr/>
        </p:nvSpPr>
        <p:spPr>
          <a:xfrm>
            <a:off x="5056910" y="4275157"/>
            <a:ext cx="5891176" cy="767022"/>
          </a:xfrm>
          <a:prstGeom prst="rect">
            <a:avLst/>
          </a:prstGeom>
          <a:solidFill>
            <a:schemeClr val="accent1">
              <a:lumMod val="40000"/>
              <a:lumOff val="60000"/>
            </a:schemeClr>
          </a:solidFill>
        </p:spPr>
        <p:txBody>
          <a:bodyPr wrap="none" rtlCol="0">
            <a:noAutofit/>
          </a:bodyPr>
          <a:lstStyle/>
          <a:p>
            <a:endParaRPr lang="en-GB" sz="2000" dirty="0" smtClean="0">
              <a:latin typeface="+mj-lt"/>
            </a:endParaRPr>
          </a:p>
        </p:txBody>
      </p:sp>
    </p:spTree>
    <p:extLst>
      <p:ext uri="{BB962C8B-B14F-4D97-AF65-F5344CB8AC3E}">
        <p14:creationId xmlns:p14="http://schemas.microsoft.com/office/powerpoint/2010/main" val="1914823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33" y="209007"/>
            <a:ext cx="4693593" cy="769441"/>
          </a:xfrm>
          <a:prstGeom prst="rect">
            <a:avLst/>
          </a:prstGeom>
          <a:noFill/>
        </p:spPr>
        <p:txBody>
          <a:bodyPr wrap="none" rtlCol="0">
            <a:spAutoFit/>
          </a:bodyPr>
          <a:lstStyle/>
          <a:p>
            <a:r>
              <a:rPr lang="en-GB" sz="4400" dirty="0">
                <a:solidFill>
                  <a:prstClr val="black"/>
                </a:solidFill>
                <a:latin typeface="+mj-lt"/>
              </a:rPr>
              <a:t>“3 ways” of DevOps</a:t>
            </a:r>
          </a:p>
        </p:txBody>
      </p:sp>
      <p:pic>
        <p:nvPicPr>
          <p:cNvPr id="2" name="Picture 1"/>
          <p:cNvPicPr>
            <a:picLocks noChangeAspect="1"/>
          </p:cNvPicPr>
          <p:nvPr/>
        </p:nvPicPr>
        <p:blipFill>
          <a:blip r:embed="rId3"/>
          <a:stretch>
            <a:fillRect/>
          </a:stretch>
        </p:blipFill>
        <p:spPr>
          <a:xfrm>
            <a:off x="8732409" y="-322961"/>
            <a:ext cx="3733177" cy="7777452"/>
          </a:xfrm>
          <a:prstGeom prst="rect">
            <a:avLst/>
          </a:prstGeom>
          <a:effectLst>
            <a:softEdge rad="317500"/>
          </a:effectLst>
        </p:spPr>
      </p:pic>
      <p:grpSp>
        <p:nvGrpSpPr>
          <p:cNvPr id="5" name="Group 4"/>
          <p:cNvGrpSpPr/>
          <p:nvPr/>
        </p:nvGrpSpPr>
        <p:grpSpPr>
          <a:xfrm>
            <a:off x="1872847" y="1155052"/>
            <a:ext cx="5622026" cy="4821425"/>
            <a:chOff x="2870549" y="1405003"/>
            <a:chExt cx="5622026" cy="4821425"/>
          </a:xfrm>
        </p:grpSpPr>
        <p:sp>
          <p:nvSpPr>
            <p:cNvPr id="6" name="Curved Up Arrow 5"/>
            <p:cNvSpPr/>
            <p:nvPr/>
          </p:nvSpPr>
          <p:spPr>
            <a:xfrm>
              <a:off x="3535127" y="1804737"/>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7" name="Group 6"/>
            <p:cNvGrpSpPr/>
            <p:nvPr/>
          </p:nvGrpSpPr>
          <p:grpSpPr>
            <a:xfrm>
              <a:off x="3535127" y="2803130"/>
              <a:ext cx="4409726" cy="1486270"/>
              <a:chOff x="3611327" y="2803130"/>
              <a:chExt cx="4409726" cy="1486270"/>
            </a:xfrm>
          </p:grpSpPr>
          <p:sp>
            <p:nvSpPr>
              <p:cNvPr id="45" name="Curved Up Arrow 44"/>
              <p:cNvSpPr/>
              <p:nvPr/>
            </p:nvSpPr>
            <p:spPr>
              <a:xfrm rot="10800000">
                <a:off x="3611327" y="2803130"/>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Curved Up Arrow 45"/>
              <p:cNvSpPr/>
              <p:nvPr/>
            </p:nvSpPr>
            <p:spPr>
              <a:xfrm>
                <a:off x="3611327" y="3711884"/>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8" name="Group 7"/>
            <p:cNvGrpSpPr/>
            <p:nvPr/>
          </p:nvGrpSpPr>
          <p:grpSpPr>
            <a:xfrm>
              <a:off x="3535127" y="4740158"/>
              <a:ext cx="4409727" cy="1486270"/>
              <a:chOff x="3611326" y="4740158"/>
              <a:chExt cx="4409727" cy="1486270"/>
            </a:xfrm>
          </p:grpSpPr>
          <p:sp>
            <p:nvSpPr>
              <p:cNvPr id="18" name="Curved Up Arrow 17"/>
              <p:cNvSpPr/>
              <p:nvPr/>
            </p:nvSpPr>
            <p:spPr>
              <a:xfrm rot="10800000">
                <a:off x="3611327" y="4740158"/>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Curved Up Arrow 18"/>
              <p:cNvSpPr/>
              <p:nvPr/>
            </p:nvSpPr>
            <p:spPr>
              <a:xfrm>
                <a:off x="3611326" y="5648912"/>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0" name="Group 19"/>
              <p:cNvGrpSpPr/>
              <p:nvPr/>
            </p:nvGrpSpPr>
            <p:grpSpPr>
              <a:xfrm>
                <a:off x="4185063" y="5094565"/>
                <a:ext cx="3262253" cy="813866"/>
                <a:chOff x="4209650" y="5094565"/>
                <a:chExt cx="3262253" cy="813866"/>
              </a:xfrm>
            </p:grpSpPr>
            <p:grpSp>
              <p:nvGrpSpPr>
                <p:cNvPr id="21" name="Group 20"/>
                <p:cNvGrpSpPr/>
                <p:nvPr/>
              </p:nvGrpSpPr>
              <p:grpSpPr>
                <a:xfrm>
                  <a:off x="4209650" y="5101934"/>
                  <a:ext cx="819550" cy="806497"/>
                  <a:chOff x="818147" y="745958"/>
                  <a:chExt cx="1732548" cy="1790364"/>
                </a:xfrm>
              </p:grpSpPr>
              <p:sp>
                <p:nvSpPr>
                  <p:cNvPr id="42" name="Donut 41"/>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Rectangle 42"/>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2" name="Group 21"/>
                <p:cNvGrpSpPr/>
                <p:nvPr/>
              </p:nvGrpSpPr>
              <p:grpSpPr>
                <a:xfrm>
                  <a:off x="4706571" y="5101934"/>
                  <a:ext cx="819550" cy="806497"/>
                  <a:chOff x="818147" y="745958"/>
                  <a:chExt cx="1732548" cy="1790364"/>
                </a:xfrm>
              </p:grpSpPr>
              <p:sp>
                <p:nvSpPr>
                  <p:cNvPr id="39" name="Donut 38"/>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0" name="Rectangle 39"/>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1" name="Picture 40"/>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3" name="Group 22"/>
                <p:cNvGrpSpPr/>
                <p:nvPr/>
              </p:nvGrpSpPr>
              <p:grpSpPr>
                <a:xfrm>
                  <a:off x="5173911" y="5101934"/>
                  <a:ext cx="819550" cy="806497"/>
                  <a:chOff x="818147" y="745958"/>
                  <a:chExt cx="1732548" cy="1790364"/>
                </a:xfrm>
              </p:grpSpPr>
              <p:sp>
                <p:nvSpPr>
                  <p:cNvPr id="36" name="Donut 35"/>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Rectangle 36"/>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8" name="Picture 37"/>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4" name="Group 23"/>
                <p:cNvGrpSpPr/>
                <p:nvPr/>
              </p:nvGrpSpPr>
              <p:grpSpPr>
                <a:xfrm>
                  <a:off x="5670832" y="5101934"/>
                  <a:ext cx="819550" cy="806497"/>
                  <a:chOff x="818147" y="745958"/>
                  <a:chExt cx="1732548" cy="1790364"/>
                </a:xfrm>
              </p:grpSpPr>
              <p:sp>
                <p:nvSpPr>
                  <p:cNvPr id="33" name="Donut 32"/>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Rectangle 33"/>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5" name="Picture 34"/>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5" name="Group 24"/>
                <p:cNvGrpSpPr/>
                <p:nvPr/>
              </p:nvGrpSpPr>
              <p:grpSpPr>
                <a:xfrm>
                  <a:off x="6155432" y="5094565"/>
                  <a:ext cx="819550" cy="806497"/>
                  <a:chOff x="818147" y="745958"/>
                  <a:chExt cx="1732548" cy="1790364"/>
                </a:xfrm>
              </p:grpSpPr>
              <p:sp>
                <p:nvSpPr>
                  <p:cNvPr id="30" name="Donut 29"/>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2" name="Picture 31"/>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6" name="Group 25"/>
                <p:cNvGrpSpPr/>
                <p:nvPr/>
              </p:nvGrpSpPr>
              <p:grpSpPr>
                <a:xfrm>
                  <a:off x="6652353" y="5094565"/>
                  <a:ext cx="819550" cy="806497"/>
                  <a:chOff x="818147" y="745958"/>
                  <a:chExt cx="1732548" cy="1790364"/>
                </a:xfrm>
              </p:grpSpPr>
              <p:sp>
                <p:nvSpPr>
                  <p:cNvPr id="27" name="Donut 26"/>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Rectangle 27"/>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9" name="Picture 28"/>
                  <p:cNvPicPr>
                    <a:picLocks noChangeAspect="1"/>
                  </p:cNvPicPr>
                  <p:nvPr/>
                </p:nvPicPr>
                <p:blipFill>
                  <a:blip r:embed="rId4"/>
                  <a:stretch>
                    <a:fillRect/>
                  </a:stretch>
                </p:blipFill>
                <p:spPr>
                  <a:xfrm rot="212287">
                    <a:off x="1297957" y="2145852"/>
                    <a:ext cx="352381" cy="284889"/>
                  </a:xfrm>
                  <a:prstGeom prst="rect">
                    <a:avLst/>
                  </a:prstGeom>
                </p:spPr>
              </p:pic>
            </p:grpSp>
          </p:grpSp>
        </p:grpSp>
        <p:grpSp>
          <p:nvGrpSpPr>
            <p:cNvPr id="9" name="Group 8"/>
            <p:cNvGrpSpPr/>
            <p:nvPr/>
          </p:nvGrpSpPr>
          <p:grpSpPr>
            <a:xfrm>
              <a:off x="2870549" y="1405003"/>
              <a:ext cx="5622026" cy="523220"/>
              <a:chOff x="2868461" y="1390389"/>
              <a:chExt cx="5622026" cy="523220"/>
            </a:xfrm>
          </p:grpSpPr>
          <p:sp>
            <p:nvSpPr>
              <p:cNvPr id="16" name="TextBox 15"/>
              <p:cNvSpPr txBox="1"/>
              <p:nvPr/>
            </p:nvSpPr>
            <p:spPr>
              <a:xfrm>
                <a:off x="2868461" y="1390389"/>
                <a:ext cx="760016" cy="523220"/>
              </a:xfrm>
              <a:prstGeom prst="rect">
                <a:avLst/>
              </a:prstGeom>
              <a:noFill/>
            </p:spPr>
            <p:txBody>
              <a:bodyPr wrap="none" rtlCol="0">
                <a:spAutoFit/>
              </a:bodyPr>
              <a:lstStyle/>
              <a:p>
                <a:r>
                  <a:rPr lang="en-GB" sz="2800" b="1" dirty="0" smtClean="0">
                    <a:solidFill>
                      <a:schemeClr val="accent1">
                        <a:lumMod val="50000"/>
                      </a:schemeClr>
                    </a:solidFill>
                  </a:rPr>
                  <a:t>Dev</a:t>
                </a:r>
                <a:endParaRPr lang="en-GB" sz="2800" b="1" dirty="0">
                  <a:solidFill>
                    <a:schemeClr val="accent1">
                      <a:lumMod val="50000"/>
                    </a:schemeClr>
                  </a:solidFill>
                </a:endParaRPr>
              </a:p>
            </p:txBody>
          </p:sp>
          <p:sp>
            <p:nvSpPr>
              <p:cNvPr id="17" name="TextBox 16"/>
              <p:cNvSpPr txBox="1"/>
              <p:nvPr/>
            </p:nvSpPr>
            <p:spPr>
              <a:xfrm>
                <a:off x="7730471" y="1390389"/>
                <a:ext cx="760016" cy="523220"/>
              </a:xfrm>
              <a:prstGeom prst="rect">
                <a:avLst/>
              </a:prstGeom>
              <a:noFill/>
            </p:spPr>
            <p:txBody>
              <a:bodyPr wrap="none" rtlCol="0">
                <a:spAutoFit/>
              </a:bodyPr>
              <a:lstStyle/>
              <a:p>
                <a:r>
                  <a:rPr lang="en-GB" sz="2800" b="1" dirty="0" smtClean="0">
                    <a:solidFill>
                      <a:schemeClr val="accent1">
                        <a:lumMod val="50000"/>
                      </a:schemeClr>
                    </a:solidFill>
                  </a:rPr>
                  <a:t>Ops</a:t>
                </a:r>
                <a:endParaRPr lang="en-GB" sz="2800" b="1" dirty="0">
                  <a:solidFill>
                    <a:schemeClr val="accent1">
                      <a:lumMod val="50000"/>
                    </a:schemeClr>
                  </a:solidFill>
                </a:endParaRPr>
              </a:p>
            </p:txBody>
          </p:sp>
        </p:grpSp>
        <p:grpSp>
          <p:nvGrpSpPr>
            <p:cNvPr id="10" name="Group 9"/>
            <p:cNvGrpSpPr/>
            <p:nvPr/>
          </p:nvGrpSpPr>
          <p:grpSpPr>
            <a:xfrm>
              <a:off x="2870549" y="5225934"/>
              <a:ext cx="5622026" cy="523220"/>
              <a:chOff x="2868461" y="1390389"/>
              <a:chExt cx="5622026" cy="523220"/>
            </a:xfrm>
          </p:grpSpPr>
          <p:sp>
            <p:nvSpPr>
              <p:cNvPr id="14" name="TextBox 13"/>
              <p:cNvSpPr txBox="1"/>
              <p:nvPr/>
            </p:nvSpPr>
            <p:spPr>
              <a:xfrm>
                <a:off x="2868461" y="1390389"/>
                <a:ext cx="760016" cy="523220"/>
              </a:xfrm>
              <a:prstGeom prst="rect">
                <a:avLst/>
              </a:prstGeom>
              <a:noFill/>
            </p:spPr>
            <p:txBody>
              <a:bodyPr wrap="none" rtlCol="0">
                <a:spAutoFit/>
              </a:bodyPr>
              <a:lstStyle/>
              <a:p>
                <a:r>
                  <a:rPr lang="en-GB" sz="2800" b="1" dirty="0" smtClean="0">
                    <a:solidFill>
                      <a:schemeClr val="accent1">
                        <a:lumMod val="50000"/>
                      </a:schemeClr>
                    </a:solidFill>
                  </a:rPr>
                  <a:t>Dev</a:t>
                </a:r>
                <a:endParaRPr lang="en-GB" sz="2800" b="1" dirty="0">
                  <a:solidFill>
                    <a:schemeClr val="accent1">
                      <a:lumMod val="50000"/>
                    </a:schemeClr>
                  </a:solidFill>
                </a:endParaRPr>
              </a:p>
            </p:txBody>
          </p:sp>
          <p:sp>
            <p:nvSpPr>
              <p:cNvPr id="15" name="TextBox 14"/>
              <p:cNvSpPr txBox="1"/>
              <p:nvPr/>
            </p:nvSpPr>
            <p:spPr>
              <a:xfrm>
                <a:off x="7730471" y="1390389"/>
                <a:ext cx="760016" cy="523220"/>
              </a:xfrm>
              <a:prstGeom prst="rect">
                <a:avLst/>
              </a:prstGeom>
              <a:noFill/>
            </p:spPr>
            <p:txBody>
              <a:bodyPr wrap="none" rtlCol="0">
                <a:spAutoFit/>
              </a:bodyPr>
              <a:lstStyle/>
              <a:p>
                <a:r>
                  <a:rPr lang="en-GB" sz="2800" b="1" dirty="0" smtClean="0">
                    <a:solidFill>
                      <a:schemeClr val="accent1">
                        <a:lumMod val="50000"/>
                      </a:schemeClr>
                    </a:solidFill>
                  </a:rPr>
                  <a:t>Ops</a:t>
                </a:r>
                <a:endParaRPr lang="en-GB" sz="2800" b="1" dirty="0">
                  <a:solidFill>
                    <a:schemeClr val="accent1">
                      <a:lumMod val="50000"/>
                    </a:schemeClr>
                  </a:solidFill>
                </a:endParaRPr>
              </a:p>
            </p:txBody>
          </p:sp>
        </p:grpSp>
        <p:grpSp>
          <p:nvGrpSpPr>
            <p:cNvPr id="11" name="Group 10"/>
            <p:cNvGrpSpPr/>
            <p:nvPr/>
          </p:nvGrpSpPr>
          <p:grpSpPr>
            <a:xfrm>
              <a:off x="2870549" y="3274380"/>
              <a:ext cx="5622026" cy="523220"/>
              <a:chOff x="2868461" y="1390389"/>
              <a:chExt cx="5622026" cy="523220"/>
            </a:xfrm>
          </p:grpSpPr>
          <p:sp>
            <p:nvSpPr>
              <p:cNvPr id="12" name="TextBox 11"/>
              <p:cNvSpPr txBox="1"/>
              <p:nvPr/>
            </p:nvSpPr>
            <p:spPr>
              <a:xfrm>
                <a:off x="2868461" y="1390389"/>
                <a:ext cx="760016" cy="523220"/>
              </a:xfrm>
              <a:prstGeom prst="rect">
                <a:avLst/>
              </a:prstGeom>
              <a:noFill/>
            </p:spPr>
            <p:txBody>
              <a:bodyPr wrap="none" rtlCol="0">
                <a:spAutoFit/>
              </a:bodyPr>
              <a:lstStyle/>
              <a:p>
                <a:r>
                  <a:rPr lang="en-GB" sz="2800" b="1" dirty="0" smtClean="0">
                    <a:solidFill>
                      <a:schemeClr val="accent1">
                        <a:lumMod val="50000"/>
                      </a:schemeClr>
                    </a:solidFill>
                  </a:rPr>
                  <a:t>Dev</a:t>
                </a:r>
                <a:endParaRPr lang="en-GB" sz="2800" b="1" dirty="0">
                  <a:solidFill>
                    <a:schemeClr val="accent1">
                      <a:lumMod val="50000"/>
                    </a:schemeClr>
                  </a:solidFill>
                </a:endParaRPr>
              </a:p>
            </p:txBody>
          </p:sp>
          <p:sp>
            <p:nvSpPr>
              <p:cNvPr id="13" name="TextBox 12"/>
              <p:cNvSpPr txBox="1"/>
              <p:nvPr/>
            </p:nvSpPr>
            <p:spPr>
              <a:xfrm>
                <a:off x="7730471" y="1390389"/>
                <a:ext cx="760016" cy="523220"/>
              </a:xfrm>
              <a:prstGeom prst="rect">
                <a:avLst/>
              </a:prstGeom>
              <a:noFill/>
            </p:spPr>
            <p:txBody>
              <a:bodyPr wrap="none" rtlCol="0">
                <a:spAutoFit/>
              </a:bodyPr>
              <a:lstStyle/>
              <a:p>
                <a:r>
                  <a:rPr lang="en-GB" sz="2800" b="1" dirty="0" smtClean="0">
                    <a:solidFill>
                      <a:schemeClr val="accent1">
                        <a:lumMod val="50000"/>
                      </a:schemeClr>
                    </a:solidFill>
                  </a:rPr>
                  <a:t>Ops</a:t>
                </a:r>
                <a:endParaRPr lang="en-GB" sz="2800" b="1" dirty="0">
                  <a:solidFill>
                    <a:schemeClr val="accent1">
                      <a:lumMod val="50000"/>
                    </a:schemeClr>
                  </a:solidFill>
                </a:endParaRPr>
              </a:p>
            </p:txBody>
          </p:sp>
        </p:grpSp>
      </p:grpSp>
    </p:spTree>
    <p:extLst>
      <p:ext uri="{BB962C8B-B14F-4D97-AF65-F5344CB8AC3E}">
        <p14:creationId xmlns:p14="http://schemas.microsoft.com/office/powerpoint/2010/main" val="17415326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view from a tall building"/>
          <p:cNvPicPr>
            <a:picLocks noChangeAspect="1" noChangeArrowheads="1"/>
          </p:cNvPicPr>
          <p:nvPr/>
        </p:nvPicPr>
        <p:blipFill rotWithShape="1">
          <a:blip r:embed="rId3">
            <a:extLst>
              <a:ext uri="{28A0092B-C50C-407E-A947-70E740481C1C}">
                <a14:useLocalDpi xmlns:a14="http://schemas.microsoft.com/office/drawing/2010/main" val="0"/>
              </a:ext>
            </a:extLst>
          </a:blip>
          <a:srcRect t="18466" b="11853"/>
          <a:stretch/>
        </p:blipFill>
        <p:spPr bwMode="auto">
          <a:xfrm>
            <a:off x="-410977" y="1340452"/>
            <a:ext cx="13136817" cy="632446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028" name="Picture 4" descr="Image result for devops 3 ways"/>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130014" y="329780"/>
            <a:ext cx="7031344" cy="11589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73" y="30144"/>
            <a:ext cx="3272563" cy="769441"/>
          </a:xfrm>
          <a:prstGeom prst="rect">
            <a:avLst/>
          </a:prstGeom>
          <a:noFill/>
        </p:spPr>
        <p:txBody>
          <a:bodyPr wrap="none" rtlCol="0">
            <a:spAutoFit/>
          </a:bodyPr>
          <a:lstStyle/>
          <a:p>
            <a:r>
              <a:rPr lang="en-GB" sz="4400" dirty="0">
                <a:solidFill>
                  <a:prstClr val="black"/>
                </a:solidFill>
                <a:latin typeface="+mj-lt"/>
              </a:rPr>
              <a:t>The First Way</a:t>
            </a:r>
          </a:p>
        </p:txBody>
      </p:sp>
      <p:sp>
        <p:nvSpPr>
          <p:cNvPr id="5" name="TextBox 4"/>
          <p:cNvSpPr txBox="1"/>
          <p:nvPr/>
        </p:nvSpPr>
        <p:spPr>
          <a:xfrm>
            <a:off x="73005" y="755677"/>
            <a:ext cx="3272563" cy="584775"/>
          </a:xfrm>
          <a:prstGeom prst="rect">
            <a:avLst/>
          </a:prstGeom>
          <a:noFill/>
        </p:spPr>
        <p:txBody>
          <a:bodyPr wrap="square" rtlCol="0">
            <a:spAutoFit/>
          </a:bodyPr>
          <a:lstStyle/>
          <a:p>
            <a:r>
              <a:rPr lang="en-GB" sz="3200" dirty="0">
                <a:solidFill>
                  <a:prstClr val="black"/>
                </a:solidFill>
                <a:latin typeface="+mj-lt"/>
              </a:rPr>
              <a:t>Systems Thinking</a:t>
            </a:r>
          </a:p>
        </p:txBody>
      </p:sp>
    </p:spTree>
    <p:extLst>
      <p:ext uri="{BB962C8B-B14F-4D97-AF65-F5344CB8AC3E}">
        <p14:creationId xmlns:p14="http://schemas.microsoft.com/office/powerpoint/2010/main" val="200880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69647" y="161260"/>
            <a:ext cx="3957109" cy="769441"/>
          </a:xfrm>
          <a:prstGeom prst="rect">
            <a:avLst/>
          </a:prstGeom>
          <a:noFill/>
        </p:spPr>
        <p:txBody>
          <a:bodyPr wrap="none" rtlCol="0">
            <a:spAutoFit/>
          </a:bodyPr>
          <a:lstStyle/>
          <a:p>
            <a:r>
              <a:rPr lang="en-GB" sz="4400" dirty="0">
                <a:solidFill>
                  <a:schemeClr val="bg1"/>
                </a:solidFill>
                <a:latin typeface="+mj-lt"/>
              </a:rPr>
              <a:t>The Second Way</a:t>
            </a:r>
          </a:p>
        </p:txBody>
      </p:sp>
      <p:sp>
        <p:nvSpPr>
          <p:cNvPr id="6" name="TextBox 5"/>
          <p:cNvSpPr txBox="1"/>
          <p:nvPr/>
        </p:nvSpPr>
        <p:spPr>
          <a:xfrm>
            <a:off x="184981" y="930701"/>
            <a:ext cx="4215000" cy="584775"/>
          </a:xfrm>
          <a:prstGeom prst="rect">
            <a:avLst/>
          </a:prstGeom>
          <a:noFill/>
        </p:spPr>
        <p:txBody>
          <a:bodyPr wrap="none" rtlCol="0">
            <a:spAutoFit/>
          </a:bodyPr>
          <a:lstStyle/>
          <a:p>
            <a:r>
              <a:rPr lang="en-GB" sz="3200" dirty="0">
                <a:solidFill>
                  <a:schemeClr val="bg1"/>
                </a:solidFill>
                <a:latin typeface="+mj-lt"/>
              </a:rPr>
              <a:t>Amplify Feedback Loops</a:t>
            </a:r>
          </a:p>
        </p:txBody>
      </p:sp>
      <p:pic>
        <p:nvPicPr>
          <p:cNvPr id="2" name="Picture 1"/>
          <p:cNvPicPr>
            <a:picLocks noChangeAspect="1"/>
          </p:cNvPicPr>
          <p:nvPr/>
        </p:nvPicPr>
        <p:blipFill>
          <a:blip r:embed="rId3"/>
          <a:stretch>
            <a:fillRect/>
          </a:stretch>
        </p:blipFill>
        <p:spPr>
          <a:xfrm>
            <a:off x="4399981" y="930701"/>
            <a:ext cx="5588348" cy="5588348"/>
          </a:xfrm>
          <a:prstGeom prst="rect">
            <a:avLst/>
          </a:prstGeom>
        </p:spPr>
      </p:pic>
      <p:sp>
        <p:nvSpPr>
          <p:cNvPr id="3" name="TextBox 2"/>
          <p:cNvSpPr txBox="1"/>
          <p:nvPr/>
        </p:nvSpPr>
        <p:spPr>
          <a:xfrm>
            <a:off x="3777517" y="4916775"/>
            <a:ext cx="1065163" cy="769441"/>
          </a:xfrm>
          <a:prstGeom prst="rect">
            <a:avLst/>
          </a:prstGeom>
          <a:noFill/>
        </p:spPr>
        <p:txBody>
          <a:bodyPr wrap="none" rtlCol="0">
            <a:spAutoFit/>
          </a:bodyPr>
          <a:lstStyle/>
          <a:p>
            <a:r>
              <a:rPr lang="en-GB" sz="4400" dirty="0" smtClean="0">
                <a:solidFill>
                  <a:schemeClr val="accent4">
                    <a:lumMod val="40000"/>
                    <a:lumOff val="60000"/>
                  </a:schemeClr>
                </a:solidFill>
              </a:rPr>
              <a:t>Dev</a:t>
            </a:r>
            <a:endParaRPr lang="en-GB" sz="4400" dirty="0">
              <a:solidFill>
                <a:schemeClr val="accent4">
                  <a:lumMod val="40000"/>
                  <a:lumOff val="60000"/>
                </a:schemeClr>
              </a:solidFill>
            </a:endParaRPr>
          </a:p>
        </p:txBody>
      </p:sp>
      <p:sp>
        <p:nvSpPr>
          <p:cNvPr id="4" name="Rectangle 3"/>
          <p:cNvSpPr/>
          <p:nvPr/>
        </p:nvSpPr>
        <p:spPr>
          <a:xfrm>
            <a:off x="9864334" y="1108187"/>
            <a:ext cx="1073179" cy="769441"/>
          </a:xfrm>
          <a:prstGeom prst="rect">
            <a:avLst/>
          </a:prstGeom>
        </p:spPr>
        <p:txBody>
          <a:bodyPr wrap="none">
            <a:spAutoFit/>
          </a:bodyPr>
          <a:lstStyle/>
          <a:p>
            <a:r>
              <a:rPr lang="en-GB" sz="4400" dirty="0" smtClean="0">
                <a:solidFill>
                  <a:schemeClr val="accent4">
                    <a:lumMod val="40000"/>
                    <a:lumOff val="60000"/>
                  </a:schemeClr>
                </a:solidFill>
              </a:rPr>
              <a:t>Ops</a:t>
            </a:r>
            <a:endParaRPr lang="en-GB" sz="4400" dirty="0">
              <a:solidFill>
                <a:schemeClr val="accent4">
                  <a:lumMod val="40000"/>
                  <a:lumOff val="60000"/>
                </a:schemeClr>
              </a:solidFill>
            </a:endParaRPr>
          </a:p>
        </p:txBody>
      </p:sp>
    </p:spTree>
    <p:extLst>
      <p:ext uri="{BB962C8B-B14F-4D97-AF65-F5344CB8AC3E}">
        <p14:creationId xmlns:p14="http://schemas.microsoft.com/office/powerpoint/2010/main" val="4132707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902" y="1019897"/>
            <a:ext cx="8530605" cy="584775"/>
          </a:xfrm>
          <a:prstGeom prst="rect">
            <a:avLst/>
          </a:prstGeom>
          <a:noFill/>
        </p:spPr>
        <p:txBody>
          <a:bodyPr wrap="none" rtlCol="0">
            <a:spAutoFit/>
          </a:bodyPr>
          <a:lstStyle/>
          <a:p>
            <a:r>
              <a:rPr lang="en-GB" sz="3200" dirty="0">
                <a:solidFill>
                  <a:prstClr val="black"/>
                </a:solidFill>
              </a:rPr>
              <a:t>Culture of continual experimentation and learning</a:t>
            </a:r>
          </a:p>
        </p:txBody>
      </p:sp>
      <p:sp>
        <p:nvSpPr>
          <p:cNvPr id="5" name="TextBox 4"/>
          <p:cNvSpPr txBox="1"/>
          <p:nvPr/>
        </p:nvSpPr>
        <p:spPr>
          <a:xfrm>
            <a:off x="91163" y="256515"/>
            <a:ext cx="3479607" cy="769441"/>
          </a:xfrm>
          <a:prstGeom prst="rect">
            <a:avLst/>
          </a:prstGeom>
          <a:noFill/>
        </p:spPr>
        <p:txBody>
          <a:bodyPr wrap="none" rtlCol="0">
            <a:spAutoFit/>
          </a:bodyPr>
          <a:lstStyle/>
          <a:p>
            <a:r>
              <a:rPr lang="en-GB" sz="4400" dirty="0">
                <a:solidFill>
                  <a:prstClr val="black"/>
                </a:solidFill>
                <a:latin typeface="+mj-lt"/>
              </a:rPr>
              <a:t>The Third Way</a:t>
            </a:r>
          </a:p>
        </p:txBody>
      </p:sp>
      <p:pic>
        <p:nvPicPr>
          <p:cNvPr id="3074" name="Picture 2" descr="full-length-african-american-business-woman-presenting-picture-id174697930 (338×507)"/>
          <p:cNvPicPr>
            <a:picLocks noChangeAspect="1" noChangeArrowheads="1"/>
          </p:cNvPicPr>
          <p:nvPr/>
        </p:nvPicPr>
        <p:blipFill rotWithShape="1">
          <a:blip r:embed="rId3">
            <a:extLst>
              <a:ext uri="{28A0092B-C50C-407E-A947-70E740481C1C}">
                <a14:useLocalDpi xmlns:a14="http://schemas.microsoft.com/office/drawing/2010/main" val="0"/>
              </a:ext>
            </a:extLst>
          </a:blip>
          <a:srcRect l="21622"/>
          <a:stretch/>
        </p:blipFill>
        <p:spPr bwMode="auto">
          <a:xfrm>
            <a:off x="9072417" y="-29611"/>
            <a:ext cx="3639922" cy="69660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dia.licdn.com/mpr/mpr/p/1/005/082/0b7/3a07568.jpg"/>
          <p:cNvPicPr>
            <a:picLocks noChangeAspect="1" noChangeArrowheads="1"/>
          </p:cNvPicPr>
          <p:nvPr/>
        </p:nvPicPr>
        <p:blipFill rotWithShape="1">
          <a:blip r:embed="rId4">
            <a:extLst>
              <a:ext uri="{28A0092B-C50C-407E-A947-70E740481C1C}">
                <a14:useLocalDpi xmlns:a14="http://schemas.microsoft.com/office/drawing/2010/main" val="0"/>
              </a:ext>
            </a:extLst>
          </a:blip>
          <a:srcRect l="30656" r="21296" b="-4910"/>
          <a:stretch/>
        </p:blipFill>
        <p:spPr bwMode="auto">
          <a:xfrm flipH="1">
            <a:off x="-569628" y="1923971"/>
            <a:ext cx="3629787" cy="528629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028" name="Picture 4" descr="Image result for devops 3 ways"/>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383863" y="2983864"/>
            <a:ext cx="5931108" cy="197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8349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D5725EDDAFCE4EBB0BA9A1A9C8766B" ma:contentTypeVersion="0" ma:contentTypeDescription="Create a new document." ma:contentTypeScope="" ma:versionID="c9418f422adf75baf6a50adca7008b7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F1B4B3-D5EA-49AB-90C2-19F5CABCA0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0FD84477-7E33-468B-8E96-BFD87197BDD3}">
  <ds:schemaRefs>
    <ds:schemaRef ds:uri="http://purl.org/dc/dcmitype/"/>
    <ds:schemaRef ds:uri="http://www.w3.org/XML/1998/namespace"/>
    <ds:schemaRef ds:uri="http://schemas.openxmlformats.org/package/2006/metadata/core-properties"/>
    <ds:schemaRef ds:uri="http://schemas.microsoft.com/office/2006/metadata/properties"/>
    <ds:schemaRef ds:uri="http://purl.org/dc/elements/1.1/"/>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1F0FDA2B-9364-45DA-804A-C835961640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42462</TotalTime>
  <Words>1510</Words>
  <Application>Microsoft Office PowerPoint</Application>
  <PresentationFormat>Widescreen</PresentationFormat>
  <Paragraphs>205</Paragraphs>
  <Slides>21</Slides>
  <Notes>21</Notes>
  <HiddenSlides>0</HiddenSlides>
  <MMClips>1</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Calibri Light</vt:lpstr>
      <vt:lpstr>Arial</vt:lpstr>
      <vt:lpstr>Calibri</vt:lpstr>
      <vt:lpstr>Office Theme</vt:lpstr>
      <vt:lpstr>1_Office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Callcredit Information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Carter</dc:creator>
  <cp:lastModifiedBy>Alexandra Moore</cp:lastModifiedBy>
  <cp:revision>196</cp:revision>
  <dcterms:created xsi:type="dcterms:W3CDTF">2016-11-07T11:17:10Z</dcterms:created>
  <dcterms:modified xsi:type="dcterms:W3CDTF">2018-09-19T00:13:45Z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0x01010066D5725EDDAFCE4EBB0BA9A1A9C8766B</vt:lpwstr>
  </property>
</Properties>
</file>